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6" r:id="rId2"/>
    <p:sldId id="288" r:id="rId3"/>
    <p:sldId id="293" r:id="rId4"/>
    <p:sldId id="278" r:id="rId5"/>
    <p:sldId id="295" r:id="rId6"/>
    <p:sldId id="294" r:id="rId7"/>
    <p:sldId id="299" r:id="rId8"/>
    <p:sldId id="281" r:id="rId9"/>
    <p:sldId id="279" r:id="rId10"/>
    <p:sldId id="289" r:id="rId11"/>
    <p:sldId id="318" r:id="rId12"/>
    <p:sldId id="320" r:id="rId13"/>
    <p:sldId id="262" r:id="rId14"/>
    <p:sldId id="290" r:id="rId15"/>
    <p:sldId id="269" r:id="rId16"/>
    <p:sldId id="261" r:id="rId17"/>
    <p:sldId id="292" r:id="rId18"/>
    <p:sldId id="270" r:id="rId19"/>
    <p:sldId id="271" r:id="rId20"/>
    <p:sldId id="296" r:id="rId21"/>
    <p:sldId id="313" r:id="rId22"/>
    <p:sldId id="314" r:id="rId23"/>
    <p:sldId id="265" r:id="rId24"/>
    <p:sldId id="315" r:id="rId25"/>
    <p:sldId id="316" r:id="rId26"/>
    <p:sldId id="317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280" r:id="rId39"/>
  </p:sldIdLst>
  <p:sldSz cx="9144000" cy="6858000" type="screen4x3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4" autoAdjust="0"/>
    <p:restoredTop sz="94660"/>
  </p:normalViewPr>
  <p:slideViewPr>
    <p:cSldViewPr>
      <p:cViewPr varScale="1">
        <p:scale>
          <a:sx n="110" d="100"/>
          <a:sy n="110" d="100"/>
        </p:scale>
        <p:origin x="135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9B91D2-25FF-49F6-B28F-DF0AF64CB9B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F7336B29-F4DD-46BB-AD18-1FA6D095766C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«Синапс»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синаптикалық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беріліс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терминдерін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физиологияға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1897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жылы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Ч. Шеррингтон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енгізді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x-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1DEB6-564B-4303-8466-81F33BB6BAE0}" type="parTrans" cxnId="{52C5F9D9-A70E-4D69-9641-995688A0D411}">
      <dgm:prSet/>
      <dgm:spPr/>
      <dgm:t>
        <a:bodyPr/>
        <a:lstStyle/>
        <a:p>
          <a:endParaRPr lang="x-none"/>
        </a:p>
      </dgm:t>
    </dgm:pt>
    <dgm:pt modelId="{1DDEEE4A-B0B5-41AA-ACBA-446BF6DA52FB}" type="sibTrans" cxnId="{52C5F9D9-A70E-4D69-9641-995688A0D411}">
      <dgm:prSet/>
      <dgm:spPr/>
      <dgm:t>
        <a:bodyPr/>
        <a:lstStyle/>
        <a:p>
          <a:endParaRPr lang="x-none"/>
        </a:p>
      </dgm:t>
    </dgm:pt>
    <dgm:pt modelId="{5A2F995E-DC74-4DB1-A0F6-47E0C3227FAF}">
      <dgm:prSet phldrT="[Текст]" custT="1"/>
      <dgm:spPr/>
      <dgm:t>
        <a:bodyPr/>
        <a:lstStyle/>
        <a:p>
          <a:r>
            <a:rPr lang="kk-KZ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Синапс – нейроннан басқа нейронға немесе нейроннан эффекторлық жасушаға сигналдың берілуін қамтамасыз ететін орталық жүйке жүйесінің морфофункционалды құрылымы.</a:t>
          </a:r>
          <a:endParaRPr lang="x-none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28F4B-384A-4216-9906-53C0E5E58300}" type="parTrans" cxnId="{6AAC727B-F1D0-47CE-848C-643F1E062C76}">
      <dgm:prSet/>
      <dgm:spPr/>
      <dgm:t>
        <a:bodyPr/>
        <a:lstStyle/>
        <a:p>
          <a:endParaRPr lang="x-none"/>
        </a:p>
      </dgm:t>
    </dgm:pt>
    <dgm:pt modelId="{769A134D-1F93-48A0-8942-261F46AF8755}" type="sibTrans" cxnId="{6AAC727B-F1D0-47CE-848C-643F1E062C76}">
      <dgm:prSet/>
      <dgm:spPr/>
      <dgm:t>
        <a:bodyPr/>
        <a:lstStyle/>
        <a:p>
          <a:endParaRPr lang="x-none"/>
        </a:p>
      </dgm:t>
    </dgm:pt>
    <dgm:pt modelId="{DC242EDE-1503-49D9-8178-8BB1ED6481AD}">
      <dgm:prSet phldrT="[Текст]" phldr="1"/>
      <dgm:spPr/>
      <dgm:t>
        <a:bodyPr/>
        <a:lstStyle/>
        <a:p>
          <a:endParaRPr lang="x-none"/>
        </a:p>
      </dgm:t>
    </dgm:pt>
    <dgm:pt modelId="{3FE8F635-A59B-4CED-A84E-EC801A0852C0}" type="parTrans" cxnId="{DEF36979-94F5-45A2-B0C0-6B792AC7CEBF}">
      <dgm:prSet/>
      <dgm:spPr/>
      <dgm:t>
        <a:bodyPr/>
        <a:lstStyle/>
        <a:p>
          <a:endParaRPr lang="x-none"/>
        </a:p>
      </dgm:t>
    </dgm:pt>
    <dgm:pt modelId="{088D42C3-35C4-484A-A4A4-3D4434878094}" type="sibTrans" cxnId="{DEF36979-94F5-45A2-B0C0-6B792AC7CEBF}">
      <dgm:prSet/>
      <dgm:spPr/>
      <dgm:t>
        <a:bodyPr/>
        <a:lstStyle/>
        <a:p>
          <a:endParaRPr lang="x-none"/>
        </a:p>
      </dgm:t>
    </dgm:pt>
    <dgm:pt modelId="{E14DF233-2850-44FF-A763-946FE555A943}" type="pres">
      <dgm:prSet presAssocID="{529B91D2-25FF-49F6-B28F-DF0AF64CB9B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D01ACF8-3867-4F97-8A52-DC2E6D580014}" type="pres">
      <dgm:prSet presAssocID="{F7336B29-F4DD-46BB-AD18-1FA6D095766C}" presName="Accent1" presStyleCnt="0"/>
      <dgm:spPr/>
    </dgm:pt>
    <dgm:pt modelId="{72063F2E-F5D5-4D7F-8464-0A72A18C51C9}" type="pres">
      <dgm:prSet presAssocID="{F7336B29-F4DD-46BB-AD18-1FA6D095766C}" presName="Accent" presStyleLbl="node1" presStyleIdx="0" presStyleCnt="3" custLinFactNeighborX="34469" custLinFactNeighborY="-5192"/>
      <dgm:spPr/>
    </dgm:pt>
    <dgm:pt modelId="{BF05FDEC-A83D-43F1-A3C0-29F2E01BC32D}" type="pres">
      <dgm:prSet presAssocID="{F7336B29-F4DD-46BB-AD18-1FA6D095766C}" presName="Parent1" presStyleLbl="revTx" presStyleIdx="0" presStyleCnt="3" custScaleY="115706" custLinFactNeighborX="61510" custLinFactNeighborY="-308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C04CD-7B3C-40B7-BEFB-FAD0F3383407}" type="pres">
      <dgm:prSet presAssocID="{5A2F995E-DC74-4DB1-A0F6-47E0C3227FAF}" presName="Accent2" presStyleCnt="0"/>
      <dgm:spPr/>
    </dgm:pt>
    <dgm:pt modelId="{5072C45A-D824-4BCD-A17C-CC265DE5B0CC}" type="pres">
      <dgm:prSet presAssocID="{5A2F995E-DC74-4DB1-A0F6-47E0C3227FAF}" presName="Accent" presStyleLbl="node1" presStyleIdx="1" presStyleCnt="3" custLinFactNeighborX="12417" custLinFactNeighborY="-14499"/>
      <dgm:spPr/>
    </dgm:pt>
    <dgm:pt modelId="{5CAE0EE8-9062-4B94-ABAE-0566B56997B3}" type="pres">
      <dgm:prSet presAssocID="{5A2F995E-DC74-4DB1-A0F6-47E0C3227FAF}" presName="Parent2" presStyleLbl="revTx" presStyleIdx="1" presStyleCnt="3" custScaleX="114992" custScaleY="172772" custLinFactNeighborX="29885" custLinFactNeighborY="-533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355055-D66D-452D-80B6-E2544F54A98A}" type="pres">
      <dgm:prSet presAssocID="{DC242EDE-1503-49D9-8178-8BB1ED6481AD}" presName="Accent3" presStyleCnt="0"/>
      <dgm:spPr/>
    </dgm:pt>
    <dgm:pt modelId="{DFB77288-47CB-4CA9-85B1-2449EBDBF79E}" type="pres">
      <dgm:prSet presAssocID="{DC242EDE-1503-49D9-8178-8BB1ED6481AD}" presName="Accent" presStyleLbl="node1" presStyleIdx="2" presStyleCnt="3" custLinFactNeighborX="31835" custLinFactNeighborY="-6076"/>
      <dgm:spPr/>
    </dgm:pt>
    <dgm:pt modelId="{0C435B54-E097-4A73-89A3-1D2330A7393B}" type="pres">
      <dgm:prSet presAssocID="{DC242EDE-1503-49D9-8178-8BB1ED6481A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F73B1C-B1BC-464F-AE6C-C56873843BA1}" type="presOf" srcId="{DC242EDE-1503-49D9-8178-8BB1ED6481AD}" destId="{0C435B54-E097-4A73-89A3-1D2330A7393B}" srcOrd="0" destOrd="0" presId="urn:microsoft.com/office/officeart/2009/layout/CircleArrowProcess"/>
    <dgm:cxn modelId="{1F52FC6F-7C6F-4842-AC36-15E747A90DA5}" type="presOf" srcId="{5A2F995E-DC74-4DB1-A0F6-47E0C3227FAF}" destId="{5CAE0EE8-9062-4B94-ABAE-0566B56997B3}" srcOrd="0" destOrd="0" presId="urn:microsoft.com/office/officeart/2009/layout/CircleArrowProcess"/>
    <dgm:cxn modelId="{DEF36979-94F5-45A2-B0C0-6B792AC7CEBF}" srcId="{529B91D2-25FF-49F6-B28F-DF0AF64CB9B1}" destId="{DC242EDE-1503-49D9-8178-8BB1ED6481AD}" srcOrd="2" destOrd="0" parTransId="{3FE8F635-A59B-4CED-A84E-EC801A0852C0}" sibTransId="{088D42C3-35C4-484A-A4A4-3D4434878094}"/>
    <dgm:cxn modelId="{4BC4FA93-7391-4724-A7EA-40C4E15F3DBB}" type="presOf" srcId="{F7336B29-F4DD-46BB-AD18-1FA6D095766C}" destId="{BF05FDEC-A83D-43F1-A3C0-29F2E01BC32D}" srcOrd="0" destOrd="0" presId="urn:microsoft.com/office/officeart/2009/layout/CircleArrowProcess"/>
    <dgm:cxn modelId="{CA81CFC9-3E02-4A56-8A54-FA784BCAC251}" type="presOf" srcId="{529B91D2-25FF-49F6-B28F-DF0AF64CB9B1}" destId="{E14DF233-2850-44FF-A763-946FE555A943}" srcOrd="0" destOrd="0" presId="urn:microsoft.com/office/officeart/2009/layout/CircleArrowProcess"/>
    <dgm:cxn modelId="{52C5F9D9-A70E-4D69-9641-995688A0D411}" srcId="{529B91D2-25FF-49F6-B28F-DF0AF64CB9B1}" destId="{F7336B29-F4DD-46BB-AD18-1FA6D095766C}" srcOrd="0" destOrd="0" parTransId="{A681DEB6-564B-4303-8466-81F33BB6BAE0}" sibTransId="{1DDEEE4A-B0B5-41AA-ACBA-446BF6DA52FB}"/>
    <dgm:cxn modelId="{6AAC727B-F1D0-47CE-848C-643F1E062C76}" srcId="{529B91D2-25FF-49F6-B28F-DF0AF64CB9B1}" destId="{5A2F995E-DC74-4DB1-A0F6-47E0C3227FAF}" srcOrd="1" destOrd="0" parTransId="{C9528F4B-384A-4216-9906-53C0E5E58300}" sibTransId="{769A134D-1F93-48A0-8942-261F46AF8755}"/>
    <dgm:cxn modelId="{B204B31F-A902-4557-95D3-19EAFB7166DF}" type="presParOf" srcId="{E14DF233-2850-44FF-A763-946FE555A943}" destId="{3D01ACF8-3867-4F97-8A52-DC2E6D580014}" srcOrd="0" destOrd="0" presId="urn:microsoft.com/office/officeart/2009/layout/CircleArrowProcess"/>
    <dgm:cxn modelId="{04512DE9-0223-4F26-A56E-7587D86775A0}" type="presParOf" srcId="{3D01ACF8-3867-4F97-8A52-DC2E6D580014}" destId="{72063F2E-F5D5-4D7F-8464-0A72A18C51C9}" srcOrd="0" destOrd="0" presId="urn:microsoft.com/office/officeart/2009/layout/CircleArrowProcess"/>
    <dgm:cxn modelId="{09738234-F789-4D6B-B887-4137916C009E}" type="presParOf" srcId="{E14DF233-2850-44FF-A763-946FE555A943}" destId="{BF05FDEC-A83D-43F1-A3C0-29F2E01BC32D}" srcOrd="1" destOrd="0" presId="urn:microsoft.com/office/officeart/2009/layout/CircleArrowProcess"/>
    <dgm:cxn modelId="{72C0CEBD-097A-4227-9A58-70A6471BF120}" type="presParOf" srcId="{E14DF233-2850-44FF-A763-946FE555A943}" destId="{FE9C04CD-7B3C-40B7-BEFB-FAD0F3383407}" srcOrd="2" destOrd="0" presId="urn:microsoft.com/office/officeart/2009/layout/CircleArrowProcess"/>
    <dgm:cxn modelId="{CA8E1CBD-9AF7-4FFC-BF27-ED73C13A8865}" type="presParOf" srcId="{FE9C04CD-7B3C-40B7-BEFB-FAD0F3383407}" destId="{5072C45A-D824-4BCD-A17C-CC265DE5B0CC}" srcOrd="0" destOrd="0" presId="urn:microsoft.com/office/officeart/2009/layout/CircleArrowProcess"/>
    <dgm:cxn modelId="{283DD740-BA04-48E6-A05F-0E010099FCB8}" type="presParOf" srcId="{E14DF233-2850-44FF-A763-946FE555A943}" destId="{5CAE0EE8-9062-4B94-ABAE-0566B56997B3}" srcOrd="3" destOrd="0" presId="urn:microsoft.com/office/officeart/2009/layout/CircleArrowProcess"/>
    <dgm:cxn modelId="{00FBE756-06BB-45CC-86FF-0C9DE924465A}" type="presParOf" srcId="{E14DF233-2850-44FF-A763-946FE555A943}" destId="{C7355055-D66D-452D-80B6-E2544F54A98A}" srcOrd="4" destOrd="0" presId="urn:microsoft.com/office/officeart/2009/layout/CircleArrowProcess"/>
    <dgm:cxn modelId="{47359C4E-FFE1-4127-8F33-3EAAF9039BEA}" type="presParOf" srcId="{C7355055-D66D-452D-80B6-E2544F54A98A}" destId="{DFB77288-47CB-4CA9-85B1-2449EBDBF79E}" srcOrd="0" destOrd="0" presId="urn:microsoft.com/office/officeart/2009/layout/CircleArrowProcess"/>
    <dgm:cxn modelId="{EE8C43B6-2A0F-4558-9D44-4EDEBB09EC37}" type="presParOf" srcId="{E14DF233-2850-44FF-A763-946FE555A943}" destId="{0C435B54-E097-4A73-89A3-1D2330A7393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5DE65-3B0D-4A2B-BCD4-A03307210DCA}" type="doc">
      <dgm:prSet loTypeId="urn:microsoft.com/office/officeart/2005/8/layout/chart3" loCatId="relationship" qsTypeId="urn:microsoft.com/office/officeart/2005/8/quickstyle/simple1" qsCatId="simple" csTypeId="urn:microsoft.com/office/officeart/2005/8/colors/accent0_2" csCatId="mainScheme" phldr="1"/>
      <dgm:spPr/>
    </dgm:pt>
    <dgm:pt modelId="{30BA81BA-4375-4751-AEF4-081AB8BDE1C8}">
      <dgm:prSet phldrT="[Текст]" custT="1"/>
      <dgm:spPr/>
      <dgm:t>
        <a:bodyPr/>
        <a:lstStyle/>
        <a:p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Қазіргі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кезде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жұлын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мидың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түрлі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бөлімдерінде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түрлі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синапстар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бар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екені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анықталды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қоздырушы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тежеуші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синапстар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x-none" sz="1400" dirty="0">
            <a:solidFill>
              <a:schemeClr val="tx1"/>
            </a:solidFill>
          </a:endParaRPr>
        </a:p>
      </dgm:t>
    </dgm:pt>
    <dgm:pt modelId="{599BA219-AFD9-43B0-873D-1D9AD515D8F5}" type="parTrans" cxnId="{DDF6273F-A7C6-45F8-9C67-78527036C1B7}">
      <dgm:prSet/>
      <dgm:spPr/>
      <dgm:t>
        <a:bodyPr/>
        <a:lstStyle/>
        <a:p>
          <a:endParaRPr lang="x-none"/>
        </a:p>
      </dgm:t>
    </dgm:pt>
    <dgm:pt modelId="{E8AA9EEA-8D93-47A2-A0C4-A52C7AA10C64}" type="sibTrans" cxnId="{DDF6273F-A7C6-45F8-9C67-78527036C1B7}">
      <dgm:prSet/>
      <dgm:spPr/>
      <dgm:t>
        <a:bodyPr/>
        <a:lstStyle/>
        <a:p>
          <a:endParaRPr lang="x-none"/>
        </a:p>
      </dgm:t>
    </dgm:pt>
    <dgm:pt modelId="{2AF7AAEA-B263-4160-A857-2AE7629C1B1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Орталық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жүйке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жүйесіндегі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тежеуші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нейрондардың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аксондарының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ұштарында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тежеуші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медиатор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болады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да,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қабылдаушы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нейронға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тежеп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әсер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етеді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Ми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сыңарларының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қыртысындағы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нейрондарда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амин май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қышқылы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(ГАМК)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тежеуші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медиатор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ролін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атқарады</a:t>
          </a:r>
          <a:r>
            <a: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0" lvl="0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x-none" dirty="0">
            <a:solidFill>
              <a:schemeClr val="tx1"/>
            </a:solidFill>
          </a:endParaRPr>
        </a:p>
      </dgm:t>
    </dgm:pt>
    <dgm:pt modelId="{A016B28A-887E-4819-9F8B-EC7DC6E2646D}" type="parTrans" cxnId="{091D0AC4-B213-4403-9A02-FDCE5B15CC4D}">
      <dgm:prSet/>
      <dgm:spPr/>
      <dgm:t>
        <a:bodyPr/>
        <a:lstStyle/>
        <a:p>
          <a:endParaRPr lang="x-none"/>
        </a:p>
      </dgm:t>
    </dgm:pt>
    <dgm:pt modelId="{6A00C1A9-23CA-4AE3-B21E-A437A01EA5C6}" type="sibTrans" cxnId="{091D0AC4-B213-4403-9A02-FDCE5B15CC4D}">
      <dgm:prSet/>
      <dgm:spPr/>
      <dgm:t>
        <a:bodyPr/>
        <a:lstStyle/>
        <a:p>
          <a:endParaRPr lang="x-none"/>
        </a:p>
      </dgm:t>
    </dgm:pt>
    <dgm:pt modelId="{E27C0EB6-9994-4AAA-A8F3-4E534AB4AB82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Әрбір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нейронның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денесіндегі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синапстардың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саны 100,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тіпті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бірнеше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мыңға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дейін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болуы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мүмкін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Ал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әрбір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нерв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талшығы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10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мыңға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дейін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синапс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түзе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алады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0" lvl="0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x-none" dirty="0"/>
        </a:p>
      </dgm:t>
    </dgm:pt>
    <dgm:pt modelId="{E651EE35-718C-4536-A250-32249ACB5B10}" type="parTrans" cxnId="{F6DE5AA6-5D84-47CA-B276-B9C924D7F009}">
      <dgm:prSet/>
      <dgm:spPr/>
      <dgm:t>
        <a:bodyPr/>
        <a:lstStyle/>
        <a:p>
          <a:endParaRPr lang="x-none"/>
        </a:p>
      </dgm:t>
    </dgm:pt>
    <dgm:pt modelId="{3311F4F1-9D20-4AA3-A7D2-EA80785EA658}" type="sibTrans" cxnId="{F6DE5AA6-5D84-47CA-B276-B9C924D7F009}">
      <dgm:prSet/>
      <dgm:spPr/>
      <dgm:t>
        <a:bodyPr/>
        <a:lstStyle/>
        <a:p>
          <a:endParaRPr lang="x-none"/>
        </a:p>
      </dgm:t>
    </dgm:pt>
    <dgm:pt modelId="{78DBCC8F-BCD5-4FF9-AE46-310F633B8A9A}" type="pres">
      <dgm:prSet presAssocID="{A295DE65-3B0D-4A2B-BCD4-A03307210DCA}" presName="compositeShape" presStyleCnt="0">
        <dgm:presLayoutVars>
          <dgm:chMax val="7"/>
          <dgm:dir/>
          <dgm:resizeHandles val="exact"/>
        </dgm:presLayoutVars>
      </dgm:prSet>
      <dgm:spPr/>
    </dgm:pt>
    <dgm:pt modelId="{7EDEFC66-11D5-4568-8BB6-EE97DDCCE6EB}" type="pres">
      <dgm:prSet presAssocID="{A295DE65-3B0D-4A2B-BCD4-A03307210DCA}" presName="wedge1" presStyleLbl="node1" presStyleIdx="0" presStyleCnt="3" custScaleX="125382" custScaleY="90440" custLinFactNeighborX="-2365" custLinFactNeighborY="-3970"/>
      <dgm:spPr/>
      <dgm:t>
        <a:bodyPr/>
        <a:lstStyle/>
        <a:p>
          <a:endParaRPr lang="ru-RU"/>
        </a:p>
      </dgm:t>
    </dgm:pt>
    <dgm:pt modelId="{78F24DE7-45E6-4C81-B0A6-0F254133F0FC}" type="pres">
      <dgm:prSet presAssocID="{A295DE65-3B0D-4A2B-BCD4-A03307210DC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AA260-2116-4194-85A1-7AFF8EF68E68}" type="pres">
      <dgm:prSet presAssocID="{A295DE65-3B0D-4A2B-BCD4-A03307210DCA}" presName="wedge2" presStyleLbl="node1" presStyleIdx="1" presStyleCnt="3" custScaleX="121831" custScaleY="144592" custLinFactNeighborX="-3642" custLinFactNeighborY="-3956"/>
      <dgm:spPr/>
      <dgm:t>
        <a:bodyPr/>
        <a:lstStyle/>
        <a:p>
          <a:endParaRPr lang="ru-RU"/>
        </a:p>
      </dgm:t>
    </dgm:pt>
    <dgm:pt modelId="{3C7ADE5A-4F8A-418A-A55F-A30F92DEC7B2}" type="pres">
      <dgm:prSet presAssocID="{A295DE65-3B0D-4A2B-BCD4-A03307210DC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59A4C-3258-4A14-A942-49F029D6DE1E}" type="pres">
      <dgm:prSet presAssocID="{A295DE65-3B0D-4A2B-BCD4-A03307210DCA}" presName="wedge3" presStyleLbl="node1" presStyleIdx="2" presStyleCnt="3" custScaleX="129978" custScaleY="96949" custLinFactNeighborX="-10314" custLinFactNeighborY="-4567"/>
      <dgm:spPr/>
      <dgm:t>
        <a:bodyPr/>
        <a:lstStyle/>
        <a:p>
          <a:endParaRPr lang="ru-RU"/>
        </a:p>
      </dgm:t>
    </dgm:pt>
    <dgm:pt modelId="{33CFBE36-8ACA-4382-BDE6-292644B1DA24}" type="pres">
      <dgm:prSet presAssocID="{A295DE65-3B0D-4A2B-BCD4-A03307210DC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04342B-BEC1-4CA9-B0AD-BB61CBCD82AC}" type="presOf" srcId="{30BA81BA-4375-4751-AEF4-081AB8BDE1C8}" destId="{7EDEFC66-11D5-4568-8BB6-EE97DDCCE6EB}" srcOrd="0" destOrd="0" presId="urn:microsoft.com/office/officeart/2005/8/layout/chart3"/>
    <dgm:cxn modelId="{839A8CCF-F1A7-4BFC-A104-09816C0BC708}" type="presOf" srcId="{E27C0EB6-9994-4AAA-A8F3-4E534AB4AB82}" destId="{33CFBE36-8ACA-4382-BDE6-292644B1DA24}" srcOrd="1" destOrd="0" presId="urn:microsoft.com/office/officeart/2005/8/layout/chart3"/>
    <dgm:cxn modelId="{091D0AC4-B213-4403-9A02-FDCE5B15CC4D}" srcId="{A295DE65-3B0D-4A2B-BCD4-A03307210DCA}" destId="{2AF7AAEA-B263-4160-A857-2AE7629C1B11}" srcOrd="1" destOrd="0" parTransId="{A016B28A-887E-4819-9F8B-EC7DC6E2646D}" sibTransId="{6A00C1A9-23CA-4AE3-B21E-A437A01EA5C6}"/>
    <dgm:cxn modelId="{F6DE5AA6-5D84-47CA-B276-B9C924D7F009}" srcId="{A295DE65-3B0D-4A2B-BCD4-A03307210DCA}" destId="{E27C0EB6-9994-4AAA-A8F3-4E534AB4AB82}" srcOrd="2" destOrd="0" parTransId="{E651EE35-718C-4536-A250-32249ACB5B10}" sibTransId="{3311F4F1-9D20-4AA3-A7D2-EA80785EA658}"/>
    <dgm:cxn modelId="{4B9983D6-EFE8-4282-81BF-58A7BF76A393}" type="presOf" srcId="{2AF7AAEA-B263-4160-A857-2AE7629C1B11}" destId="{3C7ADE5A-4F8A-418A-A55F-A30F92DEC7B2}" srcOrd="1" destOrd="0" presId="urn:microsoft.com/office/officeart/2005/8/layout/chart3"/>
    <dgm:cxn modelId="{7BDF3ABB-BB30-4C52-88C6-5A14F4FD1425}" type="presOf" srcId="{30BA81BA-4375-4751-AEF4-081AB8BDE1C8}" destId="{78F24DE7-45E6-4C81-B0A6-0F254133F0FC}" srcOrd="1" destOrd="0" presId="urn:microsoft.com/office/officeart/2005/8/layout/chart3"/>
    <dgm:cxn modelId="{190AFA91-BFED-44C1-A4AE-3B9F5772A7AD}" type="presOf" srcId="{2AF7AAEA-B263-4160-A857-2AE7629C1B11}" destId="{6D6AA260-2116-4194-85A1-7AFF8EF68E68}" srcOrd="0" destOrd="0" presId="urn:microsoft.com/office/officeart/2005/8/layout/chart3"/>
    <dgm:cxn modelId="{63264D3C-BA43-4ED1-B90F-965306567368}" type="presOf" srcId="{E27C0EB6-9994-4AAA-A8F3-4E534AB4AB82}" destId="{3D159A4C-3258-4A14-A942-49F029D6DE1E}" srcOrd="0" destOrd="0" presId="urn:microsoft.com/office/officeart/2005/8/layout/chart3"/>
    <dgm:cxn modelId="{C34DF711-4275-4BA1-9045-11E8B021BA36}" type="presOf" srcId="{A295DE65-3B0D-4A2B-BCD4-A03307210DCA}" destId="{78DBCC8F-BCD5-4FF9-AE46-310F633B8A9A}" srcOrd="0" destOrd="0" presId="urn:microsoft.com/office/officeart/2005/8/layout/chart3"/>
    <dgm:cxn modelId="{DDF6273F-A7C6-45F8-9C67-78527036C1B7}" srcId="{A295DE65-3B0D-4A2B-BCD4-A03307210DCA}" destId="{30BA81BA-4375-4751-AEF4-081AB8BDE1C8}" srcOrd="0" destOrd="0" parTransId="{599BA219-AFD9-43B0-873D-1D9AD515D8F5}" sibTransId="{E8AA9EEA-8D93-47A2-A0C4-A52C7AA10C64}"/>
    <dgm:cxn modelId="{E0739786-D41C-4375-A9E6-E6643C29DD4C}" type="presParOf" srcId="{78DBCC8F-BCD5-4FF9-AE46-310F633B8A9A}" destId="{7EDEFC66-11D5-4568-8BB6-EE97DDCCE6EB}" srcOrd="0" destOrd="0" presId="urn:microsoft.com/office/officeart/2005/8/layout/chart3"/>
    <dgm:cxn modelId="{5D4C2EAE-F560-4FA6-8B59-6B0E173C2206}" type="presParOf" srcId="{78DBCC8F-BCD5-4FF9-AE46-310F633B8A9A}" destId="{78F24DE7-45E6-4C81-B0A6-0F254133F0FC}" srcOrd="1" destOrd="0" presId="urn:microsoft.com/office/officeart/2005/8/layout/chart3"/>
    <dgm:cxn modelId="{258BAA28-B24A-4E0D-88E7-B000F361719A}" type="presParOf" srcId="{78DBCC8F-BCD5-4FF9-AE46-310F633B8A9A}" destId="{6D6AA260-2116-4194-85A1-7AFF8EF68E68}" srcOrd="2" destOrd="0" presId="urn:microsoft.com/office/officeart/2005/8/layout/chart3"/>
    <dgm:cxn modelId="{5AB9398F-70FA-47B5-B805-1E5B6103914B}" type="presParOf" srcId="{78DBCC8F-BCD5-4FF9-AE46-310F633B8A9A}" destId="{3C7ADE5A-4F8A-418A-A55F-A30F92DEC7B2}" srcOrd="3" destOrd="0" presId="urn:microsoft.com/office/officeart/2005/8/layout/chart3"/>
    <dgm:cxn modelId="{D357AFA3-1E15-4A04-AC00-AC2DD705574D}" type="presParOf" srcId="{78DBCC8F-BCD5-4FF9-AE46-310F633B8A9A}" destId="{3D159A4C-3258-4A14-A942-49F029D6DE1E}" srcOrd="4" destOrd="0" presId="urn:microsoft.com/office/officeart/2005/8/layout/chart3"/>
    <dgm:cxn modelId="{BB618C67-C65C-450B-8ECA-E62C263FB002}" type="presParOf" srcId="{78DBCC8F-BCD5-4FF9-AE46-310F633B8A9A}" destId="{33CFBE36-8ACA-4382-BDE6-292644B1DA24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BB9893-2210-4568-B702-0DA05E1700F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58F1A56B-591D-4A8A-9AC6-3F0F634F311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Орналасуы бойынша;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E1AB5-3099-4FD7-8A87-E28E0135D949}" type="parTrans" cxnId="{8AA7E66D-FCE5-4EF7-AC4A-3C9F00549ECF}">
      <dgm:prSet/>
      <dgm:spPr/>
      <dgm:t>
        <a:bodyPr/>
        <a:lstStyle/>
        <a:p>
          <a:endParaRPr lang="x-none"/>
        </a:p>
      </dgm:t>
    </dgm:pt>
    <dgm:pt modelId="{F17A1F74-E2BD-43F4-93D6-4EF09DE9BA32}" type="sibTrans" cxnId="{8AA7E66D-FCE5-4EF7-AC4A-3C9F00549ECF}">
      <dgm:prSet/>
      <dgm:spPr/>
      <dgm:t>
        <a:bodyPr/>
        <a:lstStyle/>
        <a:p>
          <a:endParaRPr lang="x-none"/>
        </a:p>
      </dgm:t>
    </dgm:pt>
    <dgm:pt modelId="{C4C8C250-470E-4A6F-A1A3-637B70EB8D2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Онтогенезде дамуы бойынша; 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D39ADF-FAEA-433E-924B-180E90381C55}" type="parTrans" cxnId="{2BFBBB58-11DC-4091-9EF4-B677F32446E3}">
      <dgm:prSet/>
      <dgm:spPr/>
      <dgm:t>
        <a:bodyPr/>
        <a:lstStyle/>
        <a:p>
          <a:endParaRPr lang="x-none"/>
        </a:p>
      </dgm:t>
    </dgm:pt>
    <dgm:pt modelId="{FFBD1859-FAA2-40F8-B42B-E377E9BA1842}" type="sibTrans" cxnId="{2BFBBB58-11DC-4091-9EF4-B677F32446E3}">
      <dgm:prSet/>
      <dgm:spPr/>
      <dgm:t>
        <a:bodyPr/>
        <a:lstStyle/>
        <a:p>
          <a:endParaRPr lang="x-none"/>
        </a:p>
      </dgm:t>
    </dgm:pt>
    <dgm:pt modelId="{EAD16963-AFB7-46DC-88C2-6A0406B5C54F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Соңғы әсері бойынша;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F23E49-DD04-4FC9-8172-8345CFD1C50F}" type="parTrans" cxnId="{0BB2E546-5718-4494-AC5C-58CAE5EB8C95}">
      <dgm:prSet/>
      <dgm:spPr/>
      <dgm:t>
        <a:bodyPr/>
        <a:lstStyle/>
        <a:p>
          <a:endParaRPr lang="x-none"/>
        </a:p>
      </dgm:t>
    </dgm:pt>
    <dgm:pt modelId="{001DF6C5-89D0-4E23-8CF4-B8D5C1B17F3F}" type="sibTrans" cxnId="{0BB2E546-5718-4494-AC5C-58CAE5EB8C95}">
      <dgm:prSet/>
      <dgm:spPr/>
      <dgm:t>
        <a:bodyPr/>
        <a:lstStyle/>
        <a:p>
          <a:endParaRPr lang="x-none"/>
        </a:p>
      </dgm:t>
    </dgm:pt>
    <dgm:pt modelId="{5F1CF9DB-B1F7-42E0-AE10-44355BE1551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Сигналдың таралу механизмі бойынша </a:t>
          </a:r>
          <a:endParaRPr lang="x-none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97A345-8801-424D-BC5B-EA62083FADA5}" type="parTrans" cxnId="{18BDCC5E-8DCF-4428-8C34-FF25C024F9D0}">
      <dgm:prSet/>
      <dgm:spPr/>
      <dgm:t>
        <a:bodyPr/>
        <a:lstStyle/>
        <a:p>
          <a:endParaRPr lang="x-none"/>
        </a:p>
      </dgm:t>
    </dgm:pt>
    <dgm:pt modelId="{BB8AD9C3-07A1-44A2-9C1B-585D8E29F07B}" type="sibTrans" cxnId="{18BDCC5E-8DCF-4428-8C34-FF25C024F9D0}">
      <dgm:prSet/>
      <dgm:spPr/>
      <dgm:t>
        <a:bodyPr/>
        <a:lstStyle/>
        <a:p>
          <a:endParaRPr lang="x-none"/>
        </a:p>
      </dgm:t>
    </dgm:pt>
    <dgm:pt modelId="{F87920ED-131C-4344-A743-3321F7C2A89E}" type="pres">
      <dgm:prSet presAssocID="{58BB9893-2210-4568-B702-0DA05E1700F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A3321B-D07F-4BCF-8F1C-5872BC72E708}" type="pres">
      <dgm:prSet presAssocID="{58F1A56B-591D-4A8A-9AC6-3F0F634F311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CCAEB-A3F1-4594-A46C-051C0A9467EF}" type="pres">
      <dgm:prSet presAssocID="{58F1A56B-591D-4A8A-9AC6-3F0F634F3113}" presName="spNode" presStyleCnt="0"/>
      <dgm:spPr/>
    </dgm:pt>
    <dgm:pt modelId="{102E367D-F65F-410B-8BEF-811EC1D436CA}" type="pres">
      <dgm:prSet presAssocID="{F17A1F74-E2BD-43F4-93D6-4EF09DE9BA32}" presName="sibTrans" presStyleLbl="sibTrans1D1" presStyleIdx="0" presStyleCnt="4"/>
      <dgm:spPr/>
      <dgm:t>
        <a:bodyPr/>
        <a:lstStyle/>
        <a:p>
          <a:endParaRPr lang="ru-RU"/>
        </a:p>
      </dgm:t>
    </dgm:pt>
    <dgm:pt modelId="{C6A593CE-780E-45E5-9876-80AB0D946838}" type="pres">
      <dgm:prSet presAssocID="{C4C8C250-470E-4A6F-A1A3-637B70EB8D2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22908-9DBF-4ECC-9E25-8650F063A478}" type="pres">
      <dgm:prSet presAssocID="{C4C8C250-470E-4A6F-A1A3-637B70EB8D23}" presName="spNode" presStyleCnt="0"/>
      <dgm:spPr/>
    </dgm:pt>
    <dgm:pt modelId="{6DE0493A-9763-4D09-90EA-FCAF41160D59}" type="pres">
      <dgm:prSet presAssocID="{FFBD1859-FAA2-40F8-B42B-E377E9BA1842}" presName="sibTrans" presStyleLbl="sibTrans1D1" presStyleIdx="1" presStyleCnt="4"/>
      <dgm:spPr/>
      <dgm:t>
        <a:bodyPr/>
        <a:lstStyle/>
        <a:p>
          <a:endParaRPr lang="ru-RU"/>
        </a:p>
      </dgm:t>
    </dgm:pt>
    <dgm:pt modelId="{F9174A3F-CA4D-401E-B5B7-696849CEA472}" type="pres">
      <dgm:prSet presAssocID="{EAD16963-AFB7-46DC-88C2-6A0406B5C54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CCCE4-BB1F-4448-AD0C-00238AEEFD55}" type="pres">
      <dgm:prSet presAssocID="{EAD16963-AFB7-46DC-88C2-6A0406B5C54F}" presName="spNode" presStyleCnt="0"/>
      <dgm:spPr/>
    </dgm:pt>
    <dgm:pt modelId="{3A93DD0C-BFE4-4977-9EDC-0BCC4FEB6C30}" type="pres">
      <dgm:prSet presAssocID="{001DF6C5-89D0-4E23-8CF4-B8D5C1B17F3F}" presName="sibTrans" presStyleLbl="sibTrans1D1" presStyleIdx="2" presStyleCnt="4"/>
      <dgm:spPr/>
      <dgm:t>
        <a:bodyPr/>
        <a:lstStyle/>
        <a:p>
          <a:endParaRPr lang="ru-RU"/>
        </a:p>
      </dgm:t>
    </dgm:pt>
    <dgm:pt modelId="{B288EB15-CD1D-4236-B1ED-6370170B393D}" type="pres">
      <dgm:prSet presAssocID="{5F1CF9DB-B1F7-42E0-AE10-44355BE1551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7DEBA-BADA-4466-80F5-3CA21E9A8559}" type="pres">
      <dgm:prSet presAssocID="{5F1CF9DB-B1F7-42E0-AE10-44355BE1551D}" presName="spNode" presStyleCnt="0"/>
      <dgm:spPr/>
    </dgm:pt>
    <dgm:pt modelId="{8055BA06-83C9-4DAD-81EA-CAFCD2A6E9E0}" type="pres">
      <dgm:prSet presAssocID="{BB8AD9C3-07A1-44A2-9C1B-585D8E29F07B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08AC4A56-0BA7-49EC-B9B2-C6A6E24E2563}" type="presOf" srcId="{F17A1F74-E2BD-43F4-93D6-4EF09DE9BA32}" destId="{102E367D-F65F-410B-8BEF-811EC1D436CA}" srcOrd="0" destOrd="0" presId="urn:microsoft.com/office/officeart/2005/8/layout/cycle6"/>
    <dgm:cxn modelId="{C1891D44-6182-4765-8675-FD0EF5088D60}" type="presOf" srcId="{C4C8C250-470E-4A6F-A1A3-637B70EB8D23}" destId="{C6A593CE-780E-45E5-9876-80AB0D946838}" srcOrd="0" destOrd="0" presId="urn:microsoft.com/office/officeart/2005/8/layout/cycle6"/>
    <dgm:cxn modelId="{2FDB7F3C-0705-403B-8B4E-C871C1D3690E}" type="presOf" srcId="{58BB9893-2210-4568-B702-0DA05E1700F6}" destId="{F87920ED-131C-4344-A743-3321F7C2A89E}" srcOrd="0" destOrd="0" presId="urn:microsoft.com/office/officeart/2005/8/layout/cycle6"/>
    <dgm:cxn modelId="{DA5328D0-CD36-4B64-A81A-E30185DD0158}" type="presOf" srcId="{001DF6C5-89D0-4E23-8CF4-B8D5C1B17F3F}" destId="{3A93DD0C-BFE4-4977-9EDC-0BCC4FEB6C30}" srcOrd="0" destOrd="0" presId="urn:microsoft.com/office/officeart/2005/8/layout/cycle6"/>
    <dgm:cxn modelId="{F9FA33F0-399C-48CC-B408-4EF40AA9F60F}" type="presOf" srcId="{BB8AD9C3-07A1-44A2-9C1B-585D8E29F07B}" destId="{8055BA06-83C9-4DAD-81EA-CAFCD2A6E9E0}" srcOrd="0" destOrd="0" presId="urn:microsoft.com/office/officeart/2005/8/layout/cycle6"/>
    <dgm:cxn modelId="{0BB2E546-5718-4494-AC5C-58CAE5EB8C95}" srcId="{58BB9893-2210-4568-B702-0DA05E1700F6}" destId="{EAD16963-AFB7-46DC-88C2-6A0406B5C54F}" srcOrd="2" destOrd="0" parTransId="{D3F23E49-DD04-4FC9-8172-8345CFD1C50F}" sibTransId="{001DF6C5-89D0-4E23-8CF4-B8D5C1B17F3F}"/>
    <dgm:cxn modelId="{8AA7E66D-FCE5-4EF7-AC4A-3C9F00549ECF}" srcId="{58BB9893-2210-4568-B702-0DA05E1700F6}" destId="{58F1A56B-591D-4A8A-9AC6-3F0F634F3113}" srcOrd="0" destOrd="0" parTransId="{511E1AB5-3099-4FD7-8A87-E28E0135D949}" sibTransId="{F17A1F74-E2BD-43F4-93D6-4EF09DE9BA32}"/>
    <dgm:cxn modelId="{2BFBBB58-11DC-4091-9EF4-B677F32446E3}" srcId="{58BB9893-2210-4568-B702-0DA05E1700F6}" destId="{C4C8C250-470E-4A6F-A1A3-637B70EB8D23}" srcOrd="1" destOrd="0" parTransId="{2DD39ADF-FAEA-433E-924B-180E90381C55}" sibTransId="{FFBD1859-FAA2-40F8-B42B-E377E9BA1842}"/>
    <dgm:cxn modelId="{B1B52BCF-FA71-4A32-83A7-8575E591C81E}" type="presOf" srcId="{5F1CF9DB-B1F7-42E0-AE10-44355BE1551D}" destId="{B288EB15-CD1D-4236-B1ED-6370170B393D}" srcOrd="0" destOrd="0" presId="urn:microsoft.com/office/officeart/2005/8/layout/cycle6"/>
    <dgm:cxn modelId="{18BDCC5E-8DCF-4428-8C34-FF25C024F9D0}" srcId="{58BB9893-2210-4568-B702-0DA05E1700F6}" destId="{5F1CF9DB-B1F7-42E0-AE10-44355BE1551D}" srcOrd="3" destOrd="0" parTransId="{B497A345-8801-424D-BC5B-EA62083FADA5}" sibTransId="{BB8AD9C3-07A1-44A2-9C1B-585D8E29F07B}"/>
    <dgm:cxn modelId="{3A256930-ABD5-46F4-BF80-4BE570B70C7B}" type="presOf" srcId="{EAD16963-AFB7-46DC-88C2-6A0406B5C54F}" destId="{F9174A3F-CA4D-401E-B5B7-696849CEA472}" srcOrd="0" destOrd="0" presId="urn:microsoft.com/office/officeart/2005/8/layout/cycle6"/>
    <dgm:cxn modelId="{17D9012E-6908-4A57-BF45-8B0A832AF875}" type="presOf" srcId="{58F1A56B-591D-4A8A-9AC6-3F0F634F3113}" destId="{DDA3321B-D07F-4BCF-8F1C-5872BC72E708}" srcOrd="0" destOrd="0" presId="urn:microsoft.com/office/officeart/2005/8/layout/cycle6"/>
    <dgm:cxn modelId="{4322891C-B150-476A-8A24-8E0F4E43BCC7}" type="presOf" srcId="{FFBD1859-FAA2-40F8-B42B-E377E9BA1842}" destId="{6DE0493A-9763-4D09-90EA-FCAF41160D59}" srcOrd="0" destOrd="0" presId="urn:microsoft.com/office/officeart/2005/8/layout/cycle6"/>
    <dgm:cxn modelId="{DEE716FC-C3CF-4624-B7DA-73AEDA5FC82F}" type="presParOf" srcId="{F87920ED-131C-4344-A743-3321F7C2A89E}" destId="{DDA3321B-D07F-4BCF-8F1C-5872BC72E708}" srcOrd="0" destOrd="0" presId="urn:microsoft.com/office/officeart/2005/8/layout/cycle6"/>
    <dgm:cxn modelId="{78975F85-26C9-476E-9307-C36033DFDED6}" type="presParOf" srcId="{F87920ED-131C-4344-A743-3321F7C2A89E}" destId="{8D3CCAEB-A3F1-4594-A46C-051C0A9467EF}" srcOrd="1" destOrd="0" presId="urn:microsoft.com/office/officeart/2005/8/layout/cycle6"/>
    <dgm:cxn modelId="{BBDCDE2F-B122-441C-BAA8-A243A440A969}" type="presParOf" srcId="{F87920ED-131C-4344-A743-3321F7C2A89E}" destId="{102E367D-F65F-410B-8BEF-811EC1D436CA}" srcOrd="2" destOrd="0" presId="urn:microsoft.com/office/officeart/2005/8/layout/cycle6"/>
    <dgm:cxn modelId="{29DA5EBE-7FE6-4594-9177-9D681A058184}" type="presParOf" srcId="{F87920ED-131C-4344-A743-3321F7C2A89E}" destId="{C6A593CE-780E-45E5-9876-80AB0D946838}" srcOrd="3" destOrd="0" presId="urn:microsoft.com/office/officeart/2005/8/layout/cycle6"/>
    <dgm:cxn modelId="{6604C278-FF89-48D7-96BA-A09A47A2C8B6}" type="presParOf" srcId="{F87920ED-131C-4344-A743-3321F7C2A89E}" destId="{F0322908-9DBF-4ECC-9E25-8650F063A478}" srcOrd="4" destOrd="0" presId="urn:microsoft.com/office/officeart/2005/8/layout/cycle6"/>
    <dgm:cxn modelId="{C811940B-EF1C-467A-BC49-2A0B5E7C86F1}" type="presParOf" srcId="{F87920ED-131C-4344-A743-3321F7C2A89E}" destId="{6DE0493A-9763-4D09-90EA-FCAF41160D59}" srcOrd="5" destOrd="0" presId="urn:microsoft.com/office/officeart/2005/8/layout/cycle6"/>
    <dgm:cxn modelId="{BF162B5D-E128-47F4-9EFD-98870C21B9D4}" type="presParOf" srcId="{F87920ED-131C-4344-A743-3321F7C2A89E}" destId="{F9174A3F-CA4D-401E-B5B7-696849CEA472}" srcOrd="6" destOrd="0" presId="urn:microsoft.com/office/officeart/2005/8/layout/cycle6"/>
    <dgm:cxn modelId="{F0E1661D-50A3-407F-97C1-3E048FF26579}" type="presParOf" srcId="{F87920ED-131C-4344-A743-3321F7C2A89E}" destId="{5D0CCCE4-BB1F-4448-AD0C-00238AEEFD55}" srcOrd="7" destOrd="0" presId="urn:microsoft.com/office/officeart/2005/8/layout/cycle6"/>
    <dgm:cxn modelId="{BC3FD9A8-8C20-4F5C-BAF1-F07709791993}" type="presParOf" srcId="{F87920ED-131C-4344-A743-3321F7C2A89E}" destId="{3A93DD0C-BFE4-4977-9EDC-0BCC4FEB6C30}" srcOrd="8" destOrd="0" presId="urn:microsoft.com/office/officeart/2005/8/layout/cycle6"/>
    <dgm:cxn modelId="{12133CEE-4483-412D-8E13-B98DFB63A263}" type="presParOf" srcId="{F87920ED-131C-4344-A743-3321F7C2A89E}" destId="{B288EB15-CD1D-4236-B1ED-6370170B393D}" srcOrd="9" destOrd="0" presId="urn:microsoft.com/office/officeart/2005/8/layout/cycle6"/>
    <dgm:cxn modelId="{E7503491-D908-4770-BE84-EBA85277FA88}" type="presParOf" srcId="{F87920ED-131C-4344-A743-3321F7C2A89E}" destId="{FD57DEBA-BADA-4466-80F5-3CA21E9A8559}" srcOrd="10" destOrd="0" presId="urn:microsoft.com/office/officeart/2005/8/layout/cycle6"/>
    <dgm:cxn modelId="{CDD6753F-AFE2-49FF-B0B3-FEE492DDC830}" type="presParOf" srcId="{F87920ED-131C-4344-A743-3321F7C2A89E}" destId="{8055BA06-83C9-4DAD-81EA-CAFCD2A6E9E0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1C66FD-CCE0-4992-932C-B7C7FDC97A1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6FC6B5E-CCAF-4CD9-8495-925DCA4F6186}">
      <dgm:prSet phldrT="[Текст]" custT="1"/>
      <dgm:spPr/>
      <dgm:t>
        <a:bodyPr/>
        <a:lstStyle/>
        <a:p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а)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жанасу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формасы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терминалдық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(колба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тәрізді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байланыстар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өтпелі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аксонның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варикозды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кеңеюі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);</a:t>
          </a:r>
        </a:p>
      </dgm:t>
    </dgm:pt>
    <dgm:pt modelId="{2223EAB2-53A8-4FF7-9806-90B7ED2E0B7F}" type="parTrans" cxnId="{9762ECC4-69C8-42FF-93A3-2EFA6724E1E8}">
      <dgm:prSet/>
      <dgm:spPr/>
      <dgm:t>
        <a:bodyPr/>
        <a:lstStyle/>
        <a:p>
          <a:endParaRPr lang="x-none"/>
        </a:p>
      </dgm:t>
    </dgm:pt>
    <dgm:pt modelId="{A748FB50-6F77-4946-B81F-5F557082B017}" type="sibTrans" cxnId="{9762ECC4-69C8-42FF-93A3-2EFA6724E1E8}">
      <dgm:prSet/>
      <dgm:spPr/>
      <dgm:t>
        <a:bodyPr/>
        <a:lstStyle/>
        <a:p>
          <a:endParaRPr lang="x-none"/>
        </a:p>
      </dgm:t>
    </dgm:pt>
    <dgm:pt modelId="{09889A8C-D9E6-4C3A-9980-37CF63ECC748}">
      <dgm:prSet phldrT="[Текст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б)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медиатордың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табиғаты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бойынша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холинергиялық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(медиатор ацетилхолин),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адренергиялық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норепинефрин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кейбір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жағдайларда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адреналин),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дофаминергиялық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(дофамин),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серотонергиялық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(серотонин), ГАМҚ (медиатор гамма-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аминобутир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қышқылы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глицинергиялық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(глицин) (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глу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), глутамат ),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пептидергиялық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(медиатор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пептидтер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пуринергиялық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(медиатор - АТФ),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азотергиялық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(медиатор - азот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оксиді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NO)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x-none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т.б</a:t>
          </a:r>
          <a:r>
            <a:rPr lang="x-none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F07D33B-F237-42EF-BD43-7B8467E53557}" type="parTrans" cxnId="{3946BF30-7ACD-42A8-85AE-7757C7505300}">
      <dgm:prSet/>
      <dgm:spPr/>
      <dgm:t>
        <a:bodyPr/>
        <a:lstStyle/>
        <a:p>
          <a:endParaRPr lang="x-none"/>
        </a:p>
      </dgm:t>
    </dgm:pt>
    <dgm:pt modelId="{56A2D274-71DF-4CF4-BE1F-D6620CC00DBB}" type="sibTrans" cxnId="{3946BF30-7ACD-42A8-85AE-7757C7505300}">
      <dgm:prSet/>
      <dgm:spPr/>
      <dgm:t>
        <a:bodyPr/>
        <a:lstStyle/>
        <a:p>
          <a:endParaRPr lang="x-none"/>
        </a:p>
      </dgm:t>
    </dgm:pt>
    <dgm:pt modelId="{AE6DD2E3-BCD8-4637-8AB7-17993BFE74B1}" type="pres">
      <dgm:prSet presAssocID="{781C66FD-CCE0-4992-932C-B7C7FDC97A13}" presName="CompostProcess" presStyleCnt="0">
        <dgm:presLayoutVars>
          <dgm:dir/>
          <dgm:resizeHandles val="exact"/>
        </dgm:presLayoutVars>
      </dgm:prSet>
      <dgm:spPr/>
    </dgm:pt>
    <dgm:pt modelId="{E0BD13EE-415A-4BAD-BEF1-6DD4D2E4783C}" type="pres">
      <dgm:prSet presAssocID="{781C66FD-CCE0-4992-932C-B7C7FDC97A13}" presName="arrow" presStyleLbl="bgShp" presStyleIdx="0" presStyleCnt="1"/>
      <dgm:spPr/>
    </dgm:pt>
    <dgm:pt modelId="{4A71A30E-90E3-4278-93D5-B7D566E3AA74}" type="pres">
      <dgm:prSet presAssocID="{781C66FD-CCE0-4992-932C-B7C7FDC97A13}" presName="linearProcess" presStyleCnt="0"/>
      <dgm:spPr/>
    </dgm:pt>
    <dgm:pt modelId="{0CF27089-BE98-418D-A3BE-09A9F92C7486}" type="pres">
      <dgm:prSet presAssocID="{F6FC6B5E-CCAF-4CD9-8495-925DCA4F6186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22DF1-F15F-468C-8B72-ADE04EC594D0}" type="pres">
      <dgm:prSet presAssocID="{A748FB50-6F77-4946-B81F-5F557082B017}" presName="sibTrans" presStyleCnt="0"/>
      <dgm:spPr/>
    </dgm:pt>
    <dgm:pt modelId="{A2F2E08C-A882-497F-89FF-941846A0E9CE}" type="pres">
      <dgm:prSet presAssocID="{09889A8C-D9E6-4C3A-9980-37CF63ECC748}" presName="textNode" presStyleLbl="node1" presStyleIdx="1" presStyleCnt="2" custScaleY="212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054902-7E5A-41A9-BAB1-62AC987FD3B7}" type="presOf" srcId="{781C66FD-CCE0-4992-932C-B7C7FDC97A13}" destId="{AE6DD2E3-BCD8-4637-8AB7-17993BFE74B1}" srcOrd="0" destOrd="0" presId="urn:microsoft.com/office/officeart/2005/8/layout/hProcess9"/>
    <dgm:cxn modelId="{3946BF30-7ACD-42A8-85AE-7757C7505300}" srcId="{781C66FD-CCE0-4992-932C-B7C7FDC97A13}" destId="{09889A8C-D9E6-4C3A-9980-37CF63ECC748}" srcOrd="1" destOrd="0" parTransId="{EF07D33B-F237-42EF-BD43-7B8467E53557}" sibTransId="{56A2D274-71DF-4CF4-BE1F-D6620CC00DBB}"/>
    <dgm:cxn modelId="{9762ECC4-69C8-42FF-93A3-2EFA6724E1E8}" srcId="{781C66FD-CCE0-4992-932C-B7C7FDC97A13}" destId="{F6FC6B5E-CCAF-4CD9-8495-925DCA4F6186}" srcOrd="0" destOrd="0" parTransId="{2223EAB2-53A8-4FF7-9806-90B7ED2E0B7F}" sibTransId="{A748FB50-6F77-4946-B81F-5F557082B017}"/>
    <dgm:cxn modelId="{96470FBF-B2D7-496E-B31F-311F13F5DA23}" type="presOf" srcId="{09889A8C-D9E6-4C3A-9980-37CF63ECC748}" destId="{A2F2E08C-A882-497F-89FF-941846A0E9CE}" srcOrd="0" destOrd="0" presId="urn:microsoft.com/office/officeart/2005/8/layout/hProcess9"/>
    <dgm:cxn modelId="{B3EA668C-E272-4FDA-AC97-6C7F77BDAB44}" type="presOf" srcId="{F6FC6B5E-CCAF-4CD9-8495-925DCA4F6186}" destId="{0CF27089-BE98-418D-A3BE-09A9F92C7486}" srcOrd="0" destOrd="0" presId="urn:microsoft.com/office/officeart/2005/8/layout/hProcess9"/>
    <dgm:cxn modelId="{47EA2AD7-E8BD-4E02-8E8A-BADD307255EB}" type="presParOf" srcId="{AE6DD2E3-BCD8-4637-8AB7-17993BFE74B1}" destId="{E0BD13EE-415A-4BAD-BEF1-6DD4D2E4783C}" srcOrd="0" destOrd="0" presId="urn:microsoft.com/office/officeart/2005/8/layout/hProcess9"/>
    <dgm:cxn modelId="{D96D39B3-B008-4F4B-8CBF-07CC6DDDFE59}" type="presParOf" srcId="{AE6DD2E3-BCD8-4637-8AB7-17993BFE74B1}" destId="{4A71A30E-90E3-4278-93D5-B7D566E3AA74}" srcOrd="1" destOrd="0" presId="urn:microsoft.com/office/officeart/2005/8/layout/hProcess9"/>
    <dgm:cxn modelId="{F2DE617F-E263-4924-A66B-70605ABC392E}" type="presParOf" srcId="{4A71A30E-90E3-4278-93D5-B7D566E3AA74}" destId="{0CF27089-BE98-418D-A3BE-09A9F92C7486}" srcOrd="0" destOrd="0" presId="urn:microsoft.com/office/officeart/2005/8/layout/hProcess9"/>
    <dgm:cxn modelId="{30760D22-B038-4C7C-A022-0098F2A9D630}" type="presParOf" srcId="{4A71A30E-90E3-4278-93D5-B7D566E3AA74}" destId="{DFF22DF1-F15F-468C-8B72-ADE04EC594D0}" srcOrd="1" destOrd="0" presId="urn:microsoft.com/office/officeart/2005/8/layout/hProcess9"/>
    <dgm:cxn modelId="{83756B49-FB6A-4905-85AC-12ED6D239D72}" type="presParOf" srcId="{4A71A30E-90E3-4278-93D5-B7D566E3AA74}" destId="{A2F2E08C-A882-497F-89FF-941846A0E9CE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63F2E-F5D5-4D7F-8464-0A72A18C51C9}">
      <dsp:nvSpPr>
        <dsp:cNvPr id="0" name=""/>
        <dsp:cNvSpPr/>
      </dsp:nvSpPr>
      <dsp:spPr>
        <a:xfrm>
          <a:off x="4517743" y="-171410"/>
          <a:ext cx="3300938" cy="33014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5FDEC-A83D-43F1-A3C0-29F2E01BC32D}">
      <dsp:nvSpPr>
        <dsp:cNvPr id="0" name=""/>
        <dsp:cNvSpPr/>
      </dsp:nvSpPr>
      <dsp:spPr>
        <a:xfrm>
          <a:off x="5237816" y="836716"/>
          <a:ext cx="1834268" cy="1060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«Синапс» </a:t>
          </a:r>
          <a:r>
            <a:rPr lang="ru-RU" sz="1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1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синаптикалық</a:t>
          </a: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беріліс</a:t>
          </a: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1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терминдерін</a:t>
          </a: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физиологияға</a:t>
          </a: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1897 </a:t>
          </a:r>
          <a:r>
            <a:rPr lang="ru-RU" sz="1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жылы</a:t>
          </a: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Ч. Шеррингтон </a:t>
          </a:r>
          <a:r>
            <a:rPr lang="ru-RU" sz="1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енгізді</a:t>
          </a: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x-none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37816" y="836716"/>
        <a:ext cx="1834268" cy="1060925"/>
      </dsp:txXfrm>
    </dsp:sp>
    <dsp:sp modelId="{5072C45A-D824-4BCD-A17C-CC265DE5B0CC}">
      <dsp:nvSpPr>
        <dsp:cNvPr id="0" name=""/>
        <dsp:cNvSpPr/>
      </dsp:nvSpPr>
      <dsp:spPr>
        <a:xfrm>
          <a:off x="2872996" y="1418246"/>
          <a:ext cx="3300938" cy="330144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E0EE8-9062-4B94-ABAE-0566B56997B3}">
      <dsp:nvSpPr>
        <dsp:cNvPr id="0" name=""/>
        <dsp:cNvSpPr/>
      </dsp:nvSpPr>
      <dsp:spPr>
        <a:xfrm>
          <a:off x="3607128" y="2276875"/>
          <a:ext cx="2109261" cy="1584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Синапс – нейроннан басқа нейронға немесе нейроннан эффекторлық жасушаға сигналдың берілуін қамтамасыз ететін орталық жүйке жүйесінің морфофункционалды құрылымы.</a:t>
          </a:r>
          <a:endParaRPr lang="x-none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7128" y="2276875"/>
        <a:ext cx="2109261" cy="1584171"/>
      </dsp:txXfrm>
    </dsp:sp>
    <dsp:sp modelId="{DFB77288-47CB-4CA9-85B1-2449EBDBF79E}">
      <dsp:nvSpPr>
        <dsp:cNvPr id="0" name=""/>
        <dsp:cNvSpPr/>
      </dsp:nvSpPr>
      <dsp:spPr>
        <a:xfrm>
          <a:off x="4517729" y="3848459"/>
          <a:ext cx="2836017" cy="283715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35B54-E097-4A73-89A3-1D2330A7393B}">
      <dsp:nvSpPr>
        <dsp:cNvPr id="0" name=""/>
        <dsp:cNvSpPr/>
      </dsp:nvSpPr>
      <dsp:spPr>
        <a:xfrm>
          <a:off x="4113897" y="5010454"/>
          <a:ext cx="1834268" cy="916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300" kern="1200"/>
        </a:p>
      </dsp:txBody>
      <dsp:txXfrm>
        <a:off x="4113897" y="5010454"/>
        <a:ext cx="1834268" cy="916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A598B-B21D-4221-BD89-C9BC7DB3790D}" type="datetimeFigureOut">
              <a:rPr lang="x-none" smtClean="0"/>
              <a:t>15.01.2025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1C95B-950F-4DB6-8A30-3CD734491D0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24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1C95B-950F-4DB6-8A30-3CD734491D01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037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1C95B-950F-4DB6-8A30-3CD734491D01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515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>
            <a:extLst>
              <a:ext uri="{FF2B5EF4-FFF2-40B4-BE49-F238E27FC236}">
                <a16:creationId xmlns:a16="http://schemas.microsoft.com/office/drawing/2014/main" xmlns="" id="{F73A0780-603C-5CD0-F993-1BFD5CC20A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>
            <a:extLst>
              <a:ext uri="{FF2B5EF4-FFF2-40B4-BE49-F238E27FC236}">
                <a16:creationId xmlns:a16="http://schemas.microsoft.com/office/drawing/2014/main" xmlns="" id="{441733C8-D96C-5885-3F97-01A4395E64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/>
          </a:p>
        </p:txBody>
      </p:sp>
      <p:sp>
        <p:nvSpPr>
          <p:cNvPr id="35844" name="Номер слайда 3">
            <a:extLst>
              <a:ext uri="{FF2B5EF4-FFF2-40B4-BE49-F238E27FC236}">
                <a16:creationId xmlns:a16="http://schemas.microsoft.com/office/drawing/2014/main" xmlns="" id="{6FD5FCA5-3138-200E-4885-CA3A473B4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858A53-A63B-4DF7-8ADA-D2B764A05680}" type="slidenum">
              <a:rPr lang="ru-RU" altLang="zh-CN">
                <a:latin typeface="Calibri" panose="020F0502020204030204" pitchFamily="34" charset="0"/>
              </a:rPr>
              <a:pPr eaLnBrk="1" hangingPunct="1"/>
              <a:t>11</a:t>
            </a:fld>
            <a:endParaRPr lang="ru-RU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0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kk.wikipedia.org/wiki/%D0%98%D0%BC%D0%BF%D1%83%D0%BB%D1%8C%D1%81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kk-KZ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Дәріс 8-9</a:t>
            </a:r>
          </a:p>
          <a:p>
            <a:pPr marL="0" indent="0" algn="ctr">
              <a:buNone/>
            </a:pPr>
            <a:r>
              <a:rPr lang="kk-K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Синапс </a:t>
            </a:r>
            <a:r>
              <a:rPr lang="kk-K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жіктелуі, құрылысы. Синапстарда қозудың өтуі. ПСҚП пайда болу механизмі.</a:t>
            </a:r>
          </a:p>
          <a:p>
            <a:pPr marL="0" indent="0" algn="ctr">
              <a:buNone/>
            </a:pPr>
            <a:endParaRPr lang="kk-KZ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kk-KZ" sz="3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Орталық жүйке жүйесінің жалпы сипаттамасы</a:t>
            </a:r>
            <a:r>
              <a:rPr lang="kk-KZ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marL="0" indent="0">
              <a:buNone/>
            </a:pP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Дәріскер профессор Атанбаева Г.К.</a:t>
            </a:r>
            <a:endParaRPr lang="kk-K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6743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995AE7-EF4A-D7A8-859F-2CE8859C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30"/>
            <a:ext cx="8229600" cy="1143000"/>
          </a:xfrm>
        </p:spPr>
        <p:txBody>
          <a:bodyPr/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Синапстардың жіктелуі:</a:t>
            </a:r>
            <a:endParaRPr lang="x-non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3186DEE8-57FC-DD16-5EBA-671172AEC4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280057"/>
              </p:ext>
            </p:extLst>
          </p:nvPr>
        </p:nvGraphicFramePr>
        <p:xfrm>
          <a:off x="228600" y="1409599"/>
          <a:ext cx="86868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5748022D-42D6-1942-5165-FF7D7C6CF2B8}"/>
              </a:ext>
            </a:extLst>
          </p:cNvPr>
          <p:cNvCxnSpPr>
            <a:cxnSpLocks/>
          </p:cNvCxnSpPr>
          <p:nvPr/>
        </p:nvCxnSpPr>
        <p:spPr>
          <a:xfrm flipV="1">
            <a:off x="5508104" y="1409599"/>
            <a:ext cx="1224136" cy="36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856E514D-EECE-D0C5-BE71-077240AB3E7A}"/>
              </a:ext>
            </a:extLst>
          </p:cNvPr>
          <p:cNvCxnSpPr>
            <a:cxnSpLocks/>
          </p:cNvCxnSpPr>
          <p:nvPr/>
        </p:nvCxnSpPr>
        <p:spPr>
          <a:xfrm>
            <a:off x="5508104" y="1988840"/>
            <a:ext cx="12241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6E4205-A3A1-D750-2AD3-494F1ECE108F}"/>
              </a:ext>
            </a:extLst>
          </p:cNvPr>
          <p:cNvSpPr txBox="1"/>
          <p:nvPr/>
        </p:nvSpPr>
        <p:spPr>
          <a:xfrm>
            <a:off x="6791672" y="1209544"/>
            <a:ext cx="212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 синапс;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FE985B-65A5-4754-D197-032B9C56F897}"/>
              </a:ext>
            </a:extLst>
          </p:cNvPr>
          <p:cNvSpPr txBox="1"/>
          <p:nvPr/>
        </p:nvSpPr>
        <p:spPr>
          <a:xfrm>
            <a:off x="6800973" y="1772816"/>
            <a:ext cx="212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шеткі синапс;</a:t>
            </a:r>
            <a:endParaRPr lang="x-non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C0D67399-D8DA-1E39-2C52-A826A268DD16}"/>
              </a:ext>
            </a:extLst>
          </p:cNvPr>
          <p:cNvCxnSpPr/>
          <p:nvPr/>
        </p:nvCxnSpPr>
        <p:spPr>
          <a:xfrm flipH="1" flipV="1">
            <a:off x="899592" y="2492896"/>
            <a:ext cx="936104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033EDFD4-8AD2-0856-A143-3B287CF02315}"/>
              </a:ext>
            </a:extLst>
          </p:cNvPr>
          <p:cNvCxnSpPr>
            <a:cxnSpLocks/>
          </p:cNvCxnSpPr>
          <p:nvPr/>
        </p:nvCxnSpPr>
        <p:spPr>
          <a:xfrm flipH="1">
            <a:off x="1043608" y="3717032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6032B7D1-7E9A-97BE-0236-2A0999A1D0E5}"/>
              </a:ext>
            </a:extLst>
          </p:cNvPr>
          <p:cNvCxnSpPr/>
          <p:nvPr/>
        </p:nvCxnSpPr>
        <p:spPr>
          <a:xfrm flipH="1">
            <a:off x="971600" y="4005064"/>
            <a:ext cx="864096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EA43F1A-F742-32F0-2B6F-A1D0F5384B1A}"/>
              </a:ext>
            </a:extLst>
          </p:cNvPr>
          <p:cNvSpPr txBox="1"/>
          <p:nvPr/>
        </p:nvSpPr>
        <p:spPr>
          <a:xfrm>
            <a:off x="66328" y="2105283"/>
            <a:ext cx="181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Химиялық;</a:t>
            </a:r>
            <a:endParaRPr lang="x-non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CE68ED8-1610-2E46-691D-CDECBD925683}"/>
              </a:ext>
            </a:extLst>
          </p:cNvPr>
          <p:cNvSpPr txBox="1"/>
          <p:nvPr/>
        </p:nvSpPr>
        <p:spPr>
          <a:xfrm>
            <a:off x="-43193" y="3504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Электрлік</a:t>
            </a:r>
            <a:endParaRPr lang="x-non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5EFCFE6-C673-4571-5D28-126753BEFD92}"/>
              </a:ext>
            </a:extLst>
          </p:cNvPr>
          <p:cNvSpPr txBox="1"/>
          <p:nvPr/>
        </p:nvSpPr>
        <p:spPr>
          <a:xfrm>
            <a:off x="66328" y="4835215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Аралас</a:t>
            </a:r>
            <a:endParaRPr lang="x-none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BE5B7686-2F4F-9244-A9AA-D5D25EB1EEC8}"/>
              </a:ext>
            </a:extLst>
          </p:cNvPr>
          <p:cNvCxnSpPr/>
          <p:nvPr/>
        </p:nvCxnSpPr>
        <p:spPr>
          <a:xfrm flipH="1">
            <a:off x="2771800" y="5877272"/>
            <a:ext cx="864096" cy="240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9567DC0A-0CA1-11BD-B447-D9F417974EE8}"/>
              </a:ext>
            </a:extLst>
          </p:cNvPr>
          <p:cNvCxnSpPr/>
          <p:nvPr/>
        </p:nvCxnSpPr>
        <p:spPr>
          <a:xfrm>
            <a:off x="5508104" y="5877272"/>
            <a:ext cx="670992" cy="240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32D38F5-360B-C11B-E11E-05621090CA8F}"/>
              </a:ext>
            </a:extLst>
          </p:cNvPr>
          <p:cNvSpPr txBox="1"/>
          <p:nvPr/>
        </p:nvSpPr>
        <p:spPr>
          <a:xfrm>
            <a:off x="1465976" y="613351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Қоздырушы</a:t>
            </a:r>
            <a:endParaRPr lang="x-non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F39703-7CFB-1C46-B5F5-4922CD6A2661}"/>
              </a:ext>
            </a:extLst>
          </p:cNvPr>
          <p:cNvSpPr txBox="1"/>
          <p:nvPr/>
        </p:nvSpPr>
        <p:spPr>
          <a:xfrm>
            <a:off x="5843600" y="621403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Тежеуші</a:t>
            </a:r>
            <a:endParaRPr lang="x-none" dirty="0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xmlns="" id="{CDDE2F39-A0D5-546E-8DC5-BC2A098BFB77}"/>
              </a:ext>
            </a:extLst>
          </p:cNvPr>
          <p:cNvCxnSpPr>
            <a:cxnSpLocks/>
          </p:cNvCxnSpPr>
          <p:nvPr/>
        </p:nvCxnSpPr>
        <p:spPr>
          <a:xfrm flipV="1">
            <a:off x="7296456" y="3358270"/>
            <a:ext cx="756758" cy="326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2E00700A-43F8-98B2-53CB-FD81B0A86989}"/>
              </a:ext>
            </a:extLst>
          </p:cNvPr>
          <p:cNvCxnSpPr>
            <a:cxnSpLocks/>
          </p:cNvCxnSpPr>
          <p:nvPr/>
        </p:nvCxnSpPr>
        <p:spPr>
          <a:xfrm>
            <a:off x="7270809" y="4094044"/>
            <a:ext cx="592028" cy="642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672AB3C-4993-9E18-AAD5-4DBF475CAB87}"/>
              </a:ext>
            </a:extLst>
          </p:cNvPr>
          <p:cNvSpPr txBox="1"/>
          <p:nvPr/>
        </p:nvSpPr>
        <p:spPr>
          <a:xfrm>
            <a:off x="8053214" y="3100173"/>
            <a:ext cx="97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тұрақты</a:t>
            </a:r>
            <a:endParaRPr lang="x-non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0D5C08F-4F14-D781-766C-6494FC86D56D}"/>
              </a:ext>
            </a:extLst>
          </p:cNvPr>
          <p:cNvSpPr txBox="1"/>
          <p:nvPr/>
        </p:nvSpPr>
        <p:spPr>
          <a:xfrm>
            <a:off x="7667211" y="4691801"/>
            <a:ext cx="15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/>
              <a:t>динамикалық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83141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13DF4E63-5EC8-1154-216A-01A66E14B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Синапстар, синапс түрлері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832AD6E1-ABD2-FD86-D09F-F421DBB470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8893175" cy="3168650"/>
          </a:xfrm>
        </p:spPr>
        <p:txBody>
          <a:bodyPr>
            <a:normAutofit fontScale="70000" lnSpcReduction="20000"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Нейрондар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бір-бірімен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байланысады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олар пресинапстық мембранамен қапталған </a:t>
            </a:r>
            <a:r>
              <a:rPr lang="kk-KZ" altLang="zh-CN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 ұшынан</a:t>
            </a:r>
            <a:r>
              <a:rPr lang="ru-RU" altLang="zh-CN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zh-CN" sz="3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синапстық</a:t>
            </a:r>
            <a:r>
              <a:rPr lang="ru-RU" altLang="zh-CN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саңылаудан</a:t>
            </a:r>
            <a:r>
              <a:rPr lang="ru-RU" altLang="zh-CN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zh-CN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нейронның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денесінде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дендриттерінде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altLang="zh-CN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постсинапстық</a:t>
            </a:r>
            <a:r>
              <a:rPr lang="ru-RU" altLang="zh-CN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мембранадан</a:t>
            </a:r>
            <a:r>
              <a:rPr lang="ru-RU" altLang="zh-CN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ru-RU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zh-CN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zh-CN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Синапстардың</a:t>
            </a:r>
            <a:r>
              <a:rPr lang="ru-RU" altLang="zh-CN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endParaRPr lang="ru-RU" altLang="zh-CN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ru-RU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Аксосомалық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zh-CN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аксон + </a:t>
            </a:r>
            <a:r>
              <a:rPr lang="ru-RU" altLang="zh-CN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Аксодендриттік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zh-CN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аксон + </a:t>
            </a:r>
            <a:r>
              <a:rPr lang="ru-RU" altLang="zh-CN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дендриттер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Аксо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аксондық</a:t>
            </a:r>
            <a:r>
              <a:rPr lang="ru-RU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zh-CN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Дендро-дендриттік</a:t>
            </a:r>
            <a:endParaRPr lang="ru-RU" altLang="zh-C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>
            <a:extLst>
              <a:ext uri="{FF2B5EF4-FFF2-40B4-BE49-F238E27FC236}">
                <a16:creationId xmlns:a16="http://schemas.microsoft.com/office/drawing/2014/main" xmlns="" id="{400999A3-6E28-242B-1B39-160C8A621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0350"/>
            <a:ext cx="8686800" cy="5865813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Пресинапстық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көпіршіктерде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медиаторлар</a:t>
            </a:r>
            <a:r>
              <a:rPr lang="ru-RU" altLang="zh-CN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Импульсты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өткізген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медиаторлар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көпіршіктерден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босап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шығып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синапстық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саңылауды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толтырады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Медиаторлар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постсинапстық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мембрананың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өткізгіштігін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жоғарылатады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Импульс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постсинапстық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шетке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өткеннен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медиаторлар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бұзылады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саңылау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босап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қалады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Синапстардың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қасиеттерінің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импульсты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нейронның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аксонынан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нейронның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денесіне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дендриттеріне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өткізу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Осы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рефлекстік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доғаның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негізіне</a:t>
            </a:r>
            <a:r>
              <a:rPr lang="ru-RU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салынған</a:t>
            </a:r>
            <a:r>
              <a:rPr lang="ru-RU" altLang="zh-C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 синапс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424936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өтудің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тарағаны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азы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қарапайым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нерв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механизм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өткізетіндігі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саңлаудың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айқындайды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Химиялық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шамасы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10-20 нм –дей.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Пресинапстық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саңылауға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жеткенде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кедергіге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кемиді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субсинапстық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небәрі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0,0001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жететіндей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өрбіте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себептен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қозудың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берілуі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медиаторлардың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қатысуымен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3350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474B40-553C-ECC3-EECF-F550C4B2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0" y="53752"/>
            <a:ext cx="8795320" cy="1143000"/>
          </a:xfrm>
        </p:spPr>
        <p:txBody>
          <a:bodyPr>
            <a:normAutofit/>
          </a:bodyPr>
          <a:lstStyle/>
          <a:p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 синапстардың классификациясы: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2B163F8B-524C-F9C5-5BBC-46240EA170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132327"/>
              </p:ext>
            </p:extLst>
          </p:nvPr>
        </p:nvGraphicFramePr>
        <p:xfrm>
          <a:off x="0" y="1196752"/>
          <a:ext cx="86764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5767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1" y="-9210"/>
            <a:ext cx="9264352" cy="693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87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68"/>
            <a:ext cx="9144000" cy="683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7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DF642D-2603-1B04-8FC2-5B2C3F69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Электрлік</a:t>
            </a:r>
            <a:r>
              <a:rPr lang="x-none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синапстар</a:t>
            </a:r>
            <a:r>
              <a:rPr lang="x-none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x-none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эфапстар</a:t>
            </a:r>
            <a:r>
              <a:rPr lang="x-none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 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3009C1-1A6A-2190-77D2-59703B50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5"/>
            <a:ext cx="4042792" cy="2476868"/>
          </a:xfrm>
        </p:spPr>
        <p:txBody>
          <a:bodyPr>
            <a:normAutofit lnSpcReduction="10000"/>
          </a:bodyPr>
          <a:lstStyle/>
          <a:p>
            <a:pPr algn="just"/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Олар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негізінен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ми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бағанасында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локализацияланған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соның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ішінде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үшкіл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нервтің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мезенцефалиялық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ядросының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нейрондары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арасында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сондай-ақ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Дейтерстің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вестибулярлық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ядросының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нейрондары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мен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сопақша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мидағы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төменгі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ядролары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арасында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кездеседі</a:t>
            </a:r>
            <a:r>
              <a:rPr lang="x-non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x-non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x-non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40ABEC3-8AC5-2DD3-9106-739D6C6F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8100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57136B-56C5-D58D-A80B-E397F3B1F64F}"/>
              </a:ext>
            </a:extLst>
          </p:cNvPr>
          <p:cNvSpPr txBox="1"/>
          <p:nvPr/>
        </p:nvSpPr>
        <p:spPr>
          <a:xfrm>
            <a:off x="4211960" y="4565297"/>
            <a:ext cx="4320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Саңылаудың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тұйық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күйдегі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коннексон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күйдегі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коннексон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мембранаға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енгізілген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коннексон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коннексон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мономері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 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плазмалық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мембрана;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жасушааралық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кеңістік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электрлік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2-4 нанометр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саңылау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h—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гидрофильді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коннексон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каналы.</a:t>
            </a:r>
            <a:endParaRPr lang="x-non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54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Электрлік синапс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597666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Электрлік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синапстардағы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саңылау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диаметрі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2- 4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нм-ден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артпайды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Онымен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саңылауларда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диаметрі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нм-дей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белокты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молекуладан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пресинапстық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мембрана мен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субсинпстық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мембранаға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бойлай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еніп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байланыстыратын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көпіршелер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каналдар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Каналдар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біраз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бейорганикалық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иондардың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кейбір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молекулалардың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жасушадан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екіншілеріне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өтуіне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көмектеседі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Осындай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синапстарда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электрлік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кедергі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да,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пресинапстық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ток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күші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әлсіреместен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постсинапстық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жасушаға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өтеді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294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001423"/>
          </a:xfrm>
        </p:spPr>
        <p:txBody>
          <a:bodyPr/>
          <a:lstStyle/>
          <a:p>
            <a:pPr marL="0" indent="0" algn="just">
              <a:buNone/>
            </a:pPr>
            <a:r>
              <a:rPr lang="kk-KZ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Электрлік физикалық қасиеттері:</a:t>
            </a:r>
          </a:p>
          <a:p>
            <a:pPr algn="just"/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Қозуды электрмен өткізу</a:t>
            </a:r>
          </a:p>
          <a:p>
            <a:pPr algn="just"/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Екіжақты өткізу</a:t>
            </a:r>
          </a:p>
          <a:p>
            <a:pPr algn="just"/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 лабилдігі</a:t>
            </a:r>
          </a:p>
          <a:p>
            <a:pPr algn="just"/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Синапстың кешігуі болмауы</a:t>
            </a:r>
          </a:p>
          <a:p>
            <a:pPr algn="just"/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 қоздырғыш әсері.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65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EAFDAA88-8088-B9F8-E0F3-E4D859D270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456386"/>
              </p:ext>
            </p:extLst>
          </p:nvPr>
        </p:nvGraphicFramePr>
        <p:xfrm>
          <a:off x="-107504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310009-AE22-0098-0B85-724437F0C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077072"/>
            <a:ext cx="2520280" cy="2370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Человеческое лицо, портрет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A8FF0DF-7B83-5C3D-E96E-5CBE89B150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169497"/>
            <a:ext cx="2808312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6483C1-F01F-F30B-1263-8C401157FA89}"/>
              </a:ext>
            </a:extLst>
          </p:cNvPr>
          <p:cNvSpPr txBox="1"/>
          <p:nvPr/>
        </p:nvSpPr>
        <p:spPr>
          <a:xfrm>
            <a:off x="467544" y="326584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Шеррингтон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47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9BB99B-4508-8DF2-71D0-8F0C9970F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45333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Нейротрансмиттер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құбылыс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медиатор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тапшылығы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ацетилхолин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миастения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кәрілік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деменция (Альцгеймер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дамиды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дофамин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Паркинсон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шизофренияның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дамуын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тудырады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норадреналин мен серотонин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депрессия, галлюцинация,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ұйқының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байқалады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гистамин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тудырады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эпилепсия,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бұзылыстары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дегенеративті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глициннің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конвульсиялық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ГАМҚ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хорея,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тырыспа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синдром, депрессия;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•АТФ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ауырсыну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сезімталдығының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тамырларының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аденозиннің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тырыспалық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күйлер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87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xmlns="" id="{E95BEE59-3A29-187F-7459-B28A8A222C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73050"/>
            <a:ext cx="8229600" cy="1265238"/>
          </a:xfrm>
        </p:spPr>
        <p:txBody>
          <a:bodyPr bIns="0" anchor="ctr">
            <a:spAutoFit/>
          </a:bodyPr>
          <a:lstStyle/>
          <a:p>
            <a:pPr algn="ctr">
              <a:buFont typeface="Arial" panose="020B0604020202020204" pitchFamily="34" charset="0"/>
              <a:buNone/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</a:pPr>
            <a:r>
              <a:rPr lang="ru-RU" altLang="zh-CN" sz="3600" b="1" i="1">
                <a:latin typeface="Times New Roman" panose="02020603050405020304" pitchFamily="18" charset="0"/>
              </a:rPr>
              <a:t> Біртұтас нерв жүйесі</a:t>
            </a:r>
          </a:p>
          <a:p>
            <a:pPr algn="ctr">
              <a:buFont typeface="Arial" panose="020B0604020202020204" pitchFamily="34" charset="0"/>
              <a:buNone/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</a:pPr>
            <a:r>
              <a:rPr lang="ru-RU" altLang="zh-CN" sz="3600" b="1" i="1">
                <a:latin typeface="Times New Roman" panose="02020603050405020304" pitchFamily="18" charset="0"/>
              </a:rPr>
              <a:t> топографиялық ұстаным</a:t>
            </a:r>
            <a:endParaRPr lang="ru-RU" altLang="zh-CN" sz="3600" b="1" i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Line 7">
            <a:extLst>
              <a:ext uri="{FF2B5EF4-FFF2-40B4-BE49-F238E27FC236}">
                <a16:creationId xmlns:a16="http://schemas.microsoft.com/office/drawing/2014/main" xmlns="" id="{DD5611F0-CEFE-2900-6414-9D787F78D2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5150" y="1700213"/>
            <a:ext cx="792163" cy="79216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7172" name="Прямоугольник 5">
            <a:extLst>
              <a:ext uri="{FF2B5EF4-FFF2-40B4-BE49-F238E27FC236}">
                <a16:creationId xmlns:a16="http://schemas.microsoft.com/office/drawing/2014/main" xmlns="" id="{F28A46FC-999D-F027-6825-8E2885293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565400"/>
            <a:ext cx="16851313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zh-CN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</a:t>
            </a:r>
            <a:r>
              <a:rPr lang="ru-RU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	                     </a:t>
            </a:r>
            <a:r>
              <a:rPr lang="ru-RU" altLang="zh-CN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Шеткі </a:t>
            </a:r>
          </a:p>
          <a:p>
            <a:r>
              <a:rPr lang="ru-RU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Ми                                     Түбіршіктер,   түйіндер, </a:t>
            </a:r>
          </a:p>
          <a:p>
            <a:r>
              <a:rPr lang="ru-RU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Жұлын                             нервтер, тармақтар, </a:t>
            </a:r>
          </a:p>
          <a:p>
            <a:r>
              <a:rPr lang="ru-RU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өрімдер, нерв ұштары</a:t>
            </a:r>
          </a:p>
          <a:p>
            <a:r>
              <a:rPr lang="ru-RU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</a:p>
        </p:txBody>
      </p:sp>
      <p:sp>
        <p:nvSpPr>
          <p:cNvPr id="7173" name="Line 9">
            <a:extLst>
              <a:ext uri="{FF2B5EF4-FFF2-40B4-BE49-F238E27FC236}">
                <a16:creationId xmlns:a16="http://schemas.microsoft.com/office/drawing/2014/main" xmlns="" id="{549BECA4-99AF-48E0-B9D3-D26873F49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1628775"/>
            <a:ext cx="576262" cy="719138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A77DAE6C-7288-9832-0190-34D82C60A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265238"/>
          </a:xfrm>
        </p:spPr>
        <p:txBody>
          <a:bodyPr/>
          <a:lstStyle/>
          <a:p>
            <a:pPr eaLnBrk="1" hangingPunct="1"/>
            <a:r>
              <a:rPr lang="ru-RU" altLang="zh-CN" b="1" i="1">
                <a:latin typeface="Times New Roman" panose="02020603050405020304" pitchFamily="18" charset="0"/>
              </a:rPr>
              <a:t>Орталық нерв жүйесі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35E98057-7560-A94A-1915-A68BA1715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4" eaLnBrk="1" hangingPunct="1">
              <a:buFont typeface="Wingdings" panose="05000000000000000000" pitchFamily="2" charset="2"/>
              <a:buNone/>
            </a:pPr>
            <a:r>
              <a:rPr lang="ru-RU" altLang="zh-CN" sz="2400"/>
              <a:t>  </a:t>
            </a: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xmlns="" id="{007C769B-7861-0B85-03C3-884CD9CF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b="600"/>
          <a:stretch>
            <a:fillRect/>
          </a:stretch>
        </p:blipFill>
        <p:spPr bwMode="auto">
          <a:xfrm>
            <a:off x="539750" y="1844675"/>
            <a:ext cx="42132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799614B7-8FE4-AD78-E9CB-BCFC80F62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16113"/>
            <a:ext cx="17272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8" y="3"/>
            <a:ext cx="9646096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86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B72C7CB2-7FB4-05A4-FA6E-F92F2DF715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-171450"/>
            <a:ext cx="8532812" cy="936625"/>
          </a:xfrm>
        </p:spPr>
        <p:txBody>
          <a:bodyPr/>
          <a:lstStyle/>
          <a:p>
            <a:pPr eaLnBrk="1" hangingPunct="1"/>
            <a:r>
              <a:rPr lang="ru-RU" altLang="zh-C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 жүйесінің жіктелуі</a:t>
            </a:r>
          </a:p>
        </p:txBody>
      </p:sp>
      <p:sp>
        <p:nvSpPr>
          <p:cNvPr id="9219" name="Line 9">
            <a:extLst>
              <a:ext uri="{FF2B5EF4-FFF2-40B4-BE49-F238E27FC236}">
                <a16:creationId xmlns:a16="http://schemas.microsoft.com/office/drawing/2014/main" xmlns="" id="{57BE22E3-3E5E-E895-1095-3E317C410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1773238"/>
            <a:ext cx="360363" cy="50323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9220" name="Line 7">
            <a:extLst>
              <a:ext uri="{FF2B5EF4-FFF2-40B4-BE49-F238E27FC236}">
                <a16:creationId xmlns:a16="http://schemas.microsoft.com/office/drawing/2014/main" xmlns="" id="{E2DF21AD-2434-64DA-400A-A02C99451D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1413" y="1844675"/>
            <a:ext cx="361950" cy="431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9221" name="Rectangle 11">
            <a:extLst>
              <a:ext uri="{FF2B5EF4-FFF2-40B4-BE49-F238E27FC236}">
                <a16:creationId xmlns:a16="http://schemas.microsoft.com/office/drawing/2014/main" xmlns="" id="{11046D2D-8DD5-B154-E0F7-D23F6DB7F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693738"/>
            <a:ext cx="79200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056" bIns="0" anchor="ctr">
            <a:spAutoFit/>
          </a:bodyPr>
          <a:lstStyle>
            <a:lvl1pPr eaLnBrk="0" hangingPunct="0"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00300" algn="l"/>
                <a:tab pos="302895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zh-C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Біртұтас нерв жүйесі</a:t>
            </a:r>
          </a:p>
          <a:p>
            <a:pPr algn="ctr" eaLnBrk="1" hangingPunct="1"/>
            <a:r>
              <a:rPr lang="ru-RU" altLang="zh-C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(анатомиялық- қызметтік ұстаным)</a:t>
            </a:r>
          </a:p>
          <a:p>
            <a:pPr algn="ctr" eaLnBrk="1" hangingPunct="1"/>
            <a:r>
              <a:rPr lang="ru-RU" altLang="zh-C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zh-CN" sz="3200">
              <a:cs typeface="Times New Roman" panose="02020603050405020304" pitchFamily="18" charset="0"/>
            </a:endParaRPr>
          </a:p>
        </p:txBody>
      </p:sp>
      <p:sp>
        <p:nvSpPr>
          <p:cNvPr id="9222" name="Rectangle 12">
            <a:extLst>
              <a:ext uri="{FF2B5EF4-FFF2-40B4-BE49-F238E27FC236}">
                <a16:creationId xmlns:a16="http://schemas.microsoft.com/office/drawing/2014/main" xmlns="" id="{F071F384-7385-36FB-F8AE-B5D9565DD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4075"/>
            <a:ext cx="8729663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 eaLnBrk="0" hangingPunct="0"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17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zh-CN" sz="1600" b="1" i="1"/>
              <a:t>   </a:t>
            </a:r>
          </a:p>
          <a:p>
            <a:pPr eaLnBrk="1" hangingPunct="1"/>
            <a:r>
              <a:rPr lang="ru-RU" altLang="zh-CN" sz="1600" b="1" i="1"/>
              <a:t>         </a:t>
            </a:r>
          </a:p>
          <a:p>
            <a:pPr eaLnBrk="1" hangingPunct="1"/>
            <a:r>
              <a:rPr lang="ru-RU" altLang="zh-CN" sz="1600" b="1" i="1"/>
              <a:t>       </a:t>
            </a:r>
          </a:p>
          <a:p>
            <a:pPr eaLnBrk="1" hangingPunct="1"/>
            <a:r>
              <a:rPr lang="ru-RU" altLang="zh-CN" sz="1600" b="1" i="1"/>
              <a:t>   </a:t>
            </a:r>
          </a:p>
          <a:p>
            <a:pPr eaLnBrk="1" hangingPunct="1"/>
            <a:endParaRPr lang="ru-RU" altLang="zh-CN" sz="1600" b="1" i="1"/>
          </a:p>
          <a:p>
            <a:pPr eaLnBrk="1" hangingPunct="1"/>
            <a:endParaRPr lang="ru-RU" altLang="zh-CN" sz="1600" b="1" i="1"/>
          </a:p>
          <a:p>
            <a:pPr eaLnBrk="1" hangingPunct="1"/>
            <a:r>
              <a:rPr lang="ru-RU" altLang="zh-CN" sz="3200" b="1" i="1"/>
              <a:t>        </a:t>
            </a:r>
            <a:r>
              <a:rPr lang="ru-RU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Сомалық                               Вегетативтік</a:t>
            </a:r>
          </a:p>
          <a:p>
            <a:r>
              <a:rPr lang="ru-RU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(анималдық, жануартекті)   </a:t>
            </a:r>
            <a:r>
              <a:rPr lang="ru-RU" altLang="zh-CN" sz="2400" b="1">
                <a:latin typeface="Times New Roman" panose="02020603050405020304" pitchFamily="18" charset="0"/>
              </a:rPr>
              <a:t>         ( висцералды, автономды, </a:t>
            </a:r>
          </a:p>
          <a:p>
            <a:r>
              <a:rPr lang="ru-RU" altLang="zh-CN" sz="2400" b="1">
                <a:latin typeface="Times New Roman" panose="02020603050405020304" pitchFamily="18" charset="0"/>
              </a:rPr>
              <a:t>                                                                                      өсімдіктекті)</a:t>
            </a:r>
          </a:p>
          <a:p>
            <a:r>
              <a:rPr lang="ru-RU" altLang="zh-CN" sz="2000" b="1">
                <a:latin typeface="Times New Roman" panose="02020603050405020304" pitchFamily="18" charset="0"/>
              </a:rPr>
              <a:t>                                                                </a:t>
            </a:r>
            <a:endParaRPr lang="ru-RU" altLang="zh-CN" b="1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zh-CN" b="1">
                <a:latin typeface="Times New Roman" panose="02020603050405020304" pitchFamily="18" charset="0"/>
              </a:rPr>
              <a:t>                                                                           </a:t>
            </a:r>
          </a:p>
          <a:p>
            <a:endParaRPr lang="ru-RU" altLang="zh-CN" b="1">
              <a:latin typeface="Times New Roman" panose="02020603050405020304" pitchFamily="18" charset="0"/>
            </a:endParaRPr>
          </a:p>
        </p:txBody>
      </p:sp>
      <p:sp>
        <p:nvSpPr>
          <p:cNvPr id="9223" name="Rectangle 13">
            <a:extLst>
              <a:ext uri="{FF2B5EF4-FFF2-40B4-BE49-F238E27FC236}">
                <a16:creationId xmlns:a16="http://schemas.microsoft.com/office/drawing/2014/main" xmlns="" id="{303089A0-6CA4-5267-9CB3-2B307B07D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292600"/>
            <a:ext cx="7164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22400" algn="l"/>
                <a:tab pos="1798638" algn="l"/>
                <a:tab pos="2247900" algn="l"/>
                <a:tab pos="2697163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Симпатикалық       Парасимпатикалық</a:t>
            </a:r>
          </a:p>
        </p:txBody>
      </p:sp>
      <p:sp>
        <p:nvSpPr>
          <p:cNvPr id="9224" name="Line 7">
            <a:extLst>
              <a:ext uri="{FF2B5EF4-FFF2-40B4-BE49-F238E27FC236}">
                <a16:creationId xmlns:a16="http://schemas.microsoft.com/office/drawing/2014/main" xmlns="" id="{62374A23-03A2-6CBA-9801-689D197002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03800" y="3644900"/>
            <a:ext cx="647700" cy="6477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9225" name="Line 9">
            <a:extLst>
              <a:ext uri="{FF2B5EF4-FFF2-40B4-BE49-F238E27FC236}">
                <a16:creationId xmlns:a16="http://schemas.microsoft.com/office/drawing/2014/main" xmlns="" id="{A5CF5D0F-9D57-4460-F5AA-4B8BD29459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925" y="3789363"/>
            <a:ext cx="431800" cy="57626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9226" name="Line 7">
            <a:extLst>
              <a:ext uri="{FF2B5EF4-FFF2-40B4-BE49-F238E27FC236}">
                <a16:creationId xmlns:a16="http://schemas.microsoft.com/office/drawing/2014/main" xmlns="" id="{F138E199-9756-B6C8-3B9C-0E6047C933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6375" y="3429000"/>
            <a:ext cx="215900" cy="576263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9227" name="TextBox 16">
            <a:extLst>
              <a:ext uri="{FF2B5EF4-FFF2-40B4-BE49-F238E27FC236}">
                <a16:creationId xmlns:a16="http://schemas.microsoft.com/office/drawing/2014/main" xmlns="" id="{10098384-D400-8649-266F-D21ED96C9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6700"/>
            <a:ext cx="3635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Кимыл-т</a:t>
            </a:r>
            <a:r>
              <a:rPr lang="kk-KZ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ірек </a:t>
            </a:r>
          </a:p>
          <a:p>
            <a:pPr eaLnBrk="1" hangingPunct="1"/>
            <a:r>
              <a:rPr lang="kk-KZ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апп</a:t>
            </a:r>
            <a:r>
              <a:rPr lang="ru-RU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Line 7">
            <a:extLst>
              <a:ext uri="{FF2B5EF4-FFF2-40B4-BE49-F238E27FC236}">
                <a16:creationId xmlns:a16="http://schemas.microsoft.com/office/drawing/2014/main" xmlns="" id="{EA12D880-9C67-2F17-C014-AE98A8704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4868863"/>
            <a:ext cx="935037" cy="6477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9229" name="Line 7">
            <a:extLst>
              <a:ext uri="{FF2B5EF4-FFF2-40B4-BE49-F238E27FC236}">
                <a16:creationId xmlns:a16="http://schemas.microsoft.com/office/drawing/2014/main" xmlns="" id="{8385522F-7807-0CBE-C41F-3C4EA59CF8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1863" y="4941888"/>
            <a:ext cx="1009650" cy="57467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9230" name="TextBox 19">
            <a:extLst>
              <a:ext uri="{FF2B5EF4-FFF2-40B4-BE49-F238E27FC236}">
                <a16:creationId xmlns:a16="http://schemas.microsoft.com/office/drawing/2014/main" xmlns="" id="{EE7B10DA-77C5-8B3D-CCB0-CBDF9552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516563"/>
            <a:ext cx="52562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kk-KZ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жүрек, ішкі ағзалар</a:t>
            </a:r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>
            <a:extLst>
              <a:ext uri="{FF2B5EF4-FFF2-40B4-BE49-F238E27FC236}">
                <a16:creationId xmlns:a16="http://schemas.microsoft.com/office/drawing/2014/main" xmlns="" id="{E63F1964-FE4E-2B7A-AA47-DE49604AD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3375"/>
            <a:ext cx="8686800" cy="59039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kk-KZ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Вегетативтік, немесе автономдық н.ж. – барлық ішкі ағзаларды, эндокриндік жүйе мен тері бұлшықеттерің, жүрек пен тамырларды, яғни организмнің ішкі ортасын түзетін ағзаларын нервтендіреді.</a:t>
            </a:r>
            <a:endParaRPr lang="zh-CN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kk-KZ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Нерв жүйесінің қанқа мен кейбір ішкі ағзалардың (тіл, көмей, жүтқыншақ) ерікті бұлшықетін нервтендіретін анимальды н.ж.(сомалық).</a:t>
            </a:r>
            <a:endParaRPr lang="zh-CN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B7625BB1-897E-AD3C-640A-7E7533294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>
                <a:latin typeface="Times New Roman" panose="02020603050405020304" pitchFamily="18" charset="0"/>
              </a:rPr>
              <a:t>Шеткі нерв жүйесі</a:t>
            </a:r>
          </a:p>
        </p:txBody>
      </p:sp>
      <p:pic>
        <p:nvPicPr>
          <p:cNvPr id="11267" name="Picture 4" descr="сканирование0036">
            <a:extLst>
              <a:ext uri="{FF2B5EF4-FFF2-40B4-BE49-F238E27FC236}">
                <a16:creationId xmlns:a16="http://schemas.microsoft.com/office/drawing/2014/main" xmlns="" id="{7EF1DFDC-4055-7A9A-E8A1-68B48D47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r="12538"/>
          <a:stretch>
            <a:fillRect/>
          </a:stretch>
        </p:blipFill>
        <p:spPr bwMode="auto">
          <a:xfrm>
            <a:off x="3708400" y="1844675"/>
            <a:ext cx="24479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сканирование0012">
            <a:extLst>
              <a:ext uri="{FF2B5EF4-FFF2-40B4-BE49-F238E27FC236}">
                <a16:creationId xmlns:a16="http://schemas.microsoft.com/office/drawing/2014/main" xmlns="" id="{CDBD79F7-F7C4-AB58-E435-C3F42D45B03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3712" r="7803" b="4640"/>
          <a:stretch>
            <a:fillRect/>
          </a:stretch>
        </p:blipFill>
        <p:spPr>
          <a:xfrm>
            <a:off x="6697663" y="1844675"/>
            <a:ext cx="2446337" cy="4114800"/>
          </a:xfrm>
          <a:noFill/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C1FD65EE-AB48-5D1C-5227-8C583087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50" y="1909945"/>
            <a:ext cx="3215322" cy="394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3959" name="Rectangle 7">
            <a:extLst>
              <a:ext uri="{FF2B5EF4-FFF2-40B4-BE49-F238E27FC236}">
                <a16:creationId xmlns:a16="http://schemas.microsoft.com/office/drawing/2014/main" xmlns="" id="{0716A067-8B1F-88DF-26AA-ABE3B5C75A8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4213" y="1870075"/>
            <a:ext cx="700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lvl="4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zh-CN" altLang="zh-CN" sz="20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700808"/>
            <a:ext cx="4608512" cy="46805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Адамдарда, омыртқалы жануарларда орталық жүйке жүйесін (ОЖЖ) бас миы мен жұлын құрайды.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организмді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құрайтын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органдар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жүйелерінің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қызметтерін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үйлестіріп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реттеп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отырады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Осы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қызметтерді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ОЖЖ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жүйкелері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(31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мен 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жүйкелері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атқарады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жүйкелер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омыртқааралық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вегетативтік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түйіндерімен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шеткі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жүйесін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құрады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k-KZ" dirty="0">
                <a:latin typeface="Times New Roman" pitchFamily="18" charset="0"/>
                <a:cs typeface="Times New Roman" pitchFamily="18" charset="0"/>
              </a:rPr>
              <a:t>Орталық жүйке жүйесі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432048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420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5861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рецепторлардан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тітіркену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болатын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импульстары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орталыққа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тепкіш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афферентік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талшықтары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жүйесіне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келеді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2" tooltip="Импульс"/>
              </a:rPr>
              <a:t>импульс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мәліметтері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өңделіп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жүйесінің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орындаушы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бөлімдері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 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орталықтан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тепкіш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эфференттік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талшықтары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бұйрықты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тиісті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орнына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жеткізеді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Нәтижесінде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жүйесінің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қызметі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 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рефлекстің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асуын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қамтамасыз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жүйесінің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қалыптасуы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жүйесінің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ішіндегі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сондай-ақ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организмнің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барлық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органдары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тіндерімен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байланыстыратын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өткізгіш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жолдардың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болуына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әкеледі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Орталық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жүйесінде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сомалық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анималдық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вегетативтік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жүйелерінің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орталықтары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r>
              <a:rPr lang="kk-KZ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623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4468" y="413353"/>
            <a:ext cx="4772563" cy="6264696"/>
          </a:xfrm>
        </p:spPr>
        <p:txBody>
          <a:bodyPr>
            <a:normAutofit fontScale="70000" lnSpcReduction="20000"/>
          </a:bodyPr>
          <a:lstStyle/>
          <a:p>
            <a:pPr marL="109728" indent="0" algn="just">
              <a:buNone/>
            </a:pP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Жұлын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омыртқа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өзегінде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орналасқан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ұзындығы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ересек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адамдарда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жарты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метрге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салмағы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37-38 г.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жоғарғы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сопақша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жалғасады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төменгі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ІІ бел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омыртқа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тұсында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бітеді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Адамның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31-33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сегменттен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тұрады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мойын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5 бел, 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сегізкөз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1-3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құйымшақ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бөлімдері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сегменттен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қос-қостан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шыққан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түйіндері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жүйкелеріне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айналады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орталыққа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тебетін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сезгіш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орталықтан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тебетін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қозғаушы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жүйкелер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жұлыннан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тарайды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жүйкелері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өзегінен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шығып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жұптан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басқасы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дененің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терісін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аяқ-қолдарын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тұлғасының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бұлшықеттерін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жүйкелендіреді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763" y="404664"/>
            <a:ext cx="3923224" cy="346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4077072"/>
            <a:ext cx="3635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Ақ зат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Сұр зат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Артқы сезгіш талшық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Жұлын жүйкелері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5-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Алдыңғы сезгіш талшық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Жұлын ганглийі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8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36A1A8-FB80-FC4A-977A-2DDB3302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Синапстың құрылысы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00DAFFD-8BFC-3A6E-FE54-E051D9615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340768"/>
            <a:ext cx="6749355" cy="49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97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 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Құрсақтағы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</a:t>
            </a:r>
            <a:r>
              <a:rPr lang="kk-KZ" b="1" i="1" dirty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рестенің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айлық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ұзындығы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омыртқа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жотасымен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бірдей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келе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омыртқадағы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тауылған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нәрестеде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омыртқа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тұсында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ересек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адамдарда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омыртқа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тұсына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қысқарады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жасқа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келгенде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есе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ұзарады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өсуі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алғашқы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қарқынды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жүреді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4-6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жасқа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келгенде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жұлынның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дамуы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аяқталуға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жақын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Дегенмен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жетілуі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жасқа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жуықтағанда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аяқталады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Нәрестелерде жұлынның массасы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5,5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г.,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жаста шамамен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г.,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жаста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13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г.,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жаста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19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г., ересектерде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34-38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319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4977552"/>
            <a:ext cx="8640960" cy="169180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 Жұлынның дамуы.  </a:t>
            </a:r>
            <a:r>
              <a:rPr lang="kk-KZ" sz="3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3600" dirty="0">
                <a:latin typeface="Times New Roman" pitchFamily="18" charset="0"/>
                <a:cs typeface="Times New Roman" pitchFamily="18" charset="0"/>
              </a:rPr>
              <a:t>эмбрион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kk-KZ" sz="3600" dirty="0">
                <a:latin typeface="Times New Roman" pitchFamily="18" charset="0"/>
                <a:cs typeface="Times New Roman" pitchFamily="18" charset="0"/>
              </a:rPr>
              <a:t> ай; 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3600" dirty="0">
                <a:latin typeface="Times New Roman" pitchFamily="18" charset="0"/>
                <a:cs typeface="Times New Roman" pitchFamily="18" charset="0"/>
              </a:rPr>
              <a:t>жаңа туылған нәресте; 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- 6 </a:t>
            </a:r>
            <a:r>
              <a:rPr lang="kk-KZ" sz="3600" dirty="0">
                <a:latin typeface="Times New Roman" pitchFamily="18" charset="0"/>
                <a:cs typeface="Times New Roman" pitchFamily="18" charset="0"/>
              </a:rPr>
              <a:t>жастағы бала.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Развитие спинного моз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42" y="0"/>
            <a:ext cx="5688632" cy="49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66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208823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Ұрықтың нерв жүйесі эмбриональді дамудың алғашқы кезеңдерінде басталып, туылғаннан кейінгі алғашқы жылдарына дейін жалғасады. Ұрықта нерв пластинкасы, одан нерв астаушасы, содан соң нерв түтікшесі дамиды.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3" y="2707446"/>
            <a:ext cx="58674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5162913"/>
            <a:ext cx="24482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Жаңа туылған нәресте мен ересек адамның бас сүйектерінің пропорциясы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79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r>
              <a:rPr lang="kk-KZ" dirty="0"/>
              <a:t>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just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апталық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ұрықтың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нерв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түтікшесі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біршама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қалыңдайды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Дамудың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kk-KZ" b="1" i="1" dirty="0">
                <a:latin typeface="Times New Roman" pitchFamily="18" charset="0"/>
                <a:cs typeface="Times New Roman" pitchFamily="18" charset="0"/>
              </a:rPr>
              <a:t>аптасында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нерв  түтікшесінің бас бөлімінде үш алғашқы ми көпіршіктері (алдыңғы, ортаңғы, артқы) түзіледі. Одан бас миының негізгі бөлімдері  дамиды: алдыыңғы, ортаңғы және артқы. Сонан соң артқы және алдыңғы ми көпіршіктерінің әрқайсысы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ге бөлшектенеді, нәтижесінде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 ми көпіршіктері түзіледі: аралық, ортаңғы, артқы, алдыңғы және сопақша. Алдыңғы ми көпіршіктерінен бас миының жарты шарлары мен қыртысасты ядролар, аралықтан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аралық ми (көру төмпешігі, төмпешікасты, гипоталамус), ортаңғы бөлімнен ортаңғы ми (төрт төмпешік, ми аяқшалары), артқы бөлігінен көпірше мен мишық, сопақшадан сопақша ми дамиды.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851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kk-KZ" dirty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96"/>
            <a:ext cx="580072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357" y="4991385"/>
            <a:ext cx="8792123" cy="101566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/>
            <a:r>
              <a:rPr lang="kk-KZ" sz="2000" b="1" i="1" dirty="0">
                <a:latin typeface="Times New Roman" pitchFamily="18" charset="0"/>
                <a:cs typeface="Times New Roman" pitchFamily="18" charset="0"/>
              </a:rPr>
              <a:t>Бас миының онтогенезі. Ұрықтың дамуы ( апта бойынша):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А, 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-4-7; B-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И; 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-16;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 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-32-34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; Е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жаңа туылған нәресте;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1-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алдыңғы ми;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2-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аралық  ми;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3-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ортаңғы ми;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артқы ми;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5-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ми көпірі;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сопақша ми;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7-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мишық.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29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266429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Құрсақішілік дамудың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айында ОЖЖ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нің негізгі бөлімдері анықталады: жарты шарлар, ми бағаны, ми қарыншалары мен жұлын.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5-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айында үлкен жарты шарлар қыртысының сайшалары диффференцияланады: маңдай, самай, төбе, шүйде, бірақ ми қыртысы толық дамымайды.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6-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айда жоғарғы бөлімдердің ми бағаналық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жұлындық бөлімдерге функционалды басымдылығы айқын көрінеді.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104456" cy="37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9861" y="4653136"/>
            <a:ext cx="454414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 1-екі айлық эмбрионның миы;</a:t>
            </a:r>
          </a:p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2-бес айлық эмбрионның миы;</a:t>
            </a:r>
          </a:p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3-жаңа туылған нәрестенің миы;</a:t>
            </a:r>
          </a:p>
          <a:p>
            <a:pPr algn="just"/>
            <a:r>
              <a:rPr lang="kk-KZ" sz="2400" b="1" dirty="0">
                <a:latin typeface="Times New Roman" pitchFamily="18" charset="0"/>
                <a:cs typeface="Times New Roman" pitchFamily="18" charset="0"/>
              </a:rPr>
              <a:t>4-ересек адамның миы.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03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kk-KZ" dirty="0">
                <a:latin typeface="Times New Roman" pitchFamily="18" charset="0"/>
                <a:cs typeface="Times New Roman" pitchFamily="18" charset="0"/>
              </a:rPr>
              <a:t>Балалардың жүйке жүйесінің ерекшеліктері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8803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109728" indent="0" algn="just">
              <a:buNone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Нерв жүйесінің қалыптасуы әсіресе,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 жасқа дейінгі балаларда байқалады. Күн сайын өзгерістер болады: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 айында байыпты күлкі пайда болады;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айындағы алғашқы күлкісі;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 әртүрлі дыбыстар шығарады;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 отыруға талпынады;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 отырады;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 еңбектейді;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 әртүрлі тамақтарды өзі жеуге тырысады;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 әртүрлі іс қимылдарды қайталайды;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 өзі тұрады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айында ойыншықтармен емес, адамдармен ойнайды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жасында жүреді.</a:t>
            </a:r>
          </a:p>
          <a:p>
            <a:pPr algn="just"/>
            <a:r>
              <a:rPr lang="kk-KZ" b="1" dirty="0">
                <a:latin typeface="Times New Roman" pitchFamily="18" charset="0"/>
                <a:cs typeface="Times New Roman" pitchFamily="18" charset="0"/>
              </a:rPr>
              <a:t>Өсе келе сөйлеуді үйренеді.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 жасында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1500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дай сөз үйренеді.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60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5256584" cy="46085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Қартаю кезінде нейрондардың азаюы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25-46%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70-80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аста 40-50 жастағы адамдармен салыстырғанда жұлын түйіндеріндегі нерв клеткаларының саны 30%-ке азаяды. Бас миының салмағы азаяды, қатпарлар жұқарады, ми сайшалары тереңдейді.</a:t>
            </a:r>
          </a:p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Организмнің қартаю кезінде нерв клеткаларында қартаю пигменті липофусцин жинақталады.</a:t>
            </a:r>
          </a:p>
          <a:p>
            <a:pPr algn="just"/>
            <a:r>
              <a:rPr lang="kk-KZ" dirty="0">
                <a:latin typeface="Times New Roman" pitchFamily="18" charset="0"/>
                <a:cs typeface="Times New Roman" pitchFamily="18" charset="0"/>
              </a:rPr>
              <a:t>Рефлекторлық функцияның жылдамдығы тежеледі, байқағыштық қабілеті төмендейді, есте сақтау қабілеті төмендейді, нервтік қозғыштық жылдамдығы бәсеңдейді.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kk-KZ" dirty="0">
                <a:latin typeface="Times New Roman" pitchFamily="18" charset="0"/>
                <a:cs typeface="Times New Roman" pitchFamily="18" charset="0"/>
              </a:rPr>
              <a:t>Қартаю кезіндегі нерв жүйесінің өзгеруінің ерекшеліктері: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Изменение нервной системы с возраст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808" y="1988840"/>
            <a:ext cx="36011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752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 (5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88640"/>
            <a:ext cx="8856984" cy="590465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84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24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2B9C13-EC90-8432-7A8D-C6478DF08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Синапстың құрылысы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4DAE0C-F987-84E1-5383-F8A9665D3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739676"/>
            <a:ext cx="2909511" cy="35534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 3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бөлімнен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пресинапстық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синапс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саңлауы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постсинапстық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соңындағы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бөлімдер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9DFF20-A6B7-61E6-9219-738C427D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4" y="737980"/>
            <a:ext cx="4968552" cy="391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E143A3-D3A7-83BA-A2D7-07B7DB09B579}"/>
              </a:ext>
            </a:extLst>
          </p:cNvPr>
          <p:cNvSpPr txBox="1"/>
          <p:nvPr/>
        </p:nvSpPr>
        <p:spPr>
          <a:xfrm>
            <a:off x="-442704" y="4802838"/>
            <a:ext cx="75608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Синапстың құрылысы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Аксон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Митохондрий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 көпіршігі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Пресинапстық мембрана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Постсинапстық мембрана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 қабылдағышы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Синапстық саңдау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Дендрит</a:t>
            </a:r>
          </a:p>
        </p:txBody>
      </p:sp>
    </p:spTree>
    <p:extLst>
      <p:ext uri="{BB962C8B-B14F-4D97-AF65-F5344CB8AC3E}">
        <p14:creationId xmlns:p14="http://schemas.microsoft.com/office/powerpoint/2010/main" val="72273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56592" y="0"/>
            <a:ext cx="9144000" cy="2050307"/>
          </a:xfrm>
        </p:spPr>
        <p:txBody>
          <a:bodyPr>
            <a:noAutofit/>
          </a:bodyPr>
          <a:lstStyle/>
          <a:p>
            <a:endParaRPr lang="ru-RU" sz="1600" dirty="0"/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2CDEA4CB-3FD2-80B1-14FC-D74B68FE0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0976895"/>
              </p:ext>
            </p:extLst>
          </p:nvPr>
        </p:nvGraphicFramePr>
        <p:xfrm>
          <a:off x="-1403853" y="-117588"/>
          <a:ext cx="8856173" cy="4482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8208912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48792D-0E9C-10DD-1EA3-11CF0E285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097" y="234030"/>
            <a:ext cx="3597470" cy="39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9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xmlns="" id="{43BE69C3-D26F-6394-3626-7B914444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/>
              <a:t> </a:t>
            </a:r>
          </a:p>
        </p:txBody>
      </p:sp>
      <p:pic>
        <p:nvPicPr>
          <p:cNvPr id="20483" name="Содержимое 3" descr="синапс.jpg">
            <a:extLst>
              <a:ext uri="{FF2B5EF4-FFF2-40B4-BE49-F238E27FC236}">
                <a16:creationId xmlns:a16="http://schemas.microsoft.com/office/drawing/2014/main" xmlns="" id="{6ACEB6BF-DA58-AE09-68E0-97887A455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903649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73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12616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Әрбір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нерв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клеткаларында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тежеуші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қоздырушы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нерв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әрекеттерінің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бір-бірімен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атқаруын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талшығы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қозу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синапстық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көбіктегі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медиатордың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пресинапстық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мембранасынан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өтіп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синапс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құйылуына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түрткі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медиатор синапс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аралығындағы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клеткаралық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сұйықта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диффузды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тарап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постсинапстық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мембрананы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тітіркендіреді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Постсинапстық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мембранада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медиатордың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қайтадан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қозуға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айналады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нәтижелі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еткен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нәрестелерде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синапстар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ер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жеткен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көбейе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түсіп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7453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4addd5ddfe98475a406c68bcbdbed46d17897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1584</Words>
  <Application>Microsoft Office PowerPoint</Application>
  <PresentationFormat>Экран (4:3)</PresentationFormat>
  <Paragraphs>166</Paragraphs>
  <Slides>38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宋体</vt:lpstr>
      <vt:lpstr>Aptos</vt:lpstr>
      <vt:lpstr>Arial</vt:lpstr>
      <vt:lpstr>Calibri</vt:lpstr>
      <vt:lpstr>等线</vt:lpstr>
      <vt:lpstr>Times New Roman</vt:lpstr>
      <vt:lpstr>Wingdings</vt:lpstr>
      <vt:lpstr>Тема Office</vt:lpstr>
      <vt:lpstr>Презентация PowerPoint</vt:lpstr>
      <vt:lpstr>Презентация PowerPoint</vt:lpstr>
      <vt:lpstr>Синапстың құрылысы</vt:lpstr>
      <vt:lpstr>Презентация PowerPoint</vt:lpstr>
      <vt:lpstr>Синапстың құрылысы</vt:lpstr>
      <vt:lpstr>Презентация PowerPoint</vt:lpstr>
      <vt:lpstr> </vt:lpstr>
      <vt:lpstr>Презентация PowerPoint</vt:lpstr>
      <vt:lpstr>Презентация PowerPoint</vt:lpstr>
      <vt:lpstr>Синапстардың жіктелуі:</vt:lpstr>
      <vt:lpstr>Синапстар, синапс түрлері</vt:lpstr>
      <vt:lpstr>Презентация PowerPoint</vt:lpstr>
      <vt:lpstr>Химиялық синапс</vt:lpstr>
      <vt:lpstr>Химиялық синапстардың классификациясы:</vt:lpstr>
      <vt:lpstr>Презентация PowerPoint</vt:lpstr>
      <vt:lpstr>Презентация PowerPoint</vt:lpstr>
      <vt:lpstr>Электрлік синапстар (эфапстар). </vt:lpstr>
      <vt:lpstr>Электрлік синапс</vt:lpstr>
      <vt:lpstr>Презентация PowerPoint</vt:lpstr>
      <vt:lpstr>Презентация PowerPoint</vt:lpstr>
      <vt:lpstr>Презентация PowerPoint</vt:lpstr>
      <vt:lpstr>Орталық нерв жүйесі</vt:lpstr>
      <vt:lpstr>Презентация PowerPoint</vt:lpstr>
      <vt:lpstr>Нерв жүйесінің жіктелуі</vt:lpstr>
      <vt:lpstr>Презентация PowerPoint</vt:lpstr>
      <vt:lpstr>Шеткі нерв жүйесі</vt:lpstr>
      <vt:lpstr>Орталық жүйке жүйесі</vt:lpstr>
      <vt:lpstr> </vt:lpstr>
      <vt:lpstr> </vt:lpstr>
      <vt:lpstr> </vt:lpstr>
      <vt:lpstr> </vt:lpstr>
      <vt:lpstr> </vt:lpstr>
      <vt:lpstr> </vt:lpstr>
      <vt:lpstr> </vt:lpstr>
      <vt:lpstr> </vt:lpstr>
      <vt:lpstr>Балалардың жүйке жүйесінің ерекшеліктері</vt:lpstr>
      <vt:lpstr>Қартаю кезіндегі нерв жүйесінің өзгеруінің ерекшеліктері: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Asus!!!</dc:creator>
  <cp:lastModifiedBy>Атанбаева Гулшат</cp:lastModifiedBy>
  <cp:revision>24</cp:revision>
  <dcterms:created xsi:type="dcterms:W3CDTF">2018-02-28T17:50:37Z</dcterms:created>
  <dcterms:modified xsi:type="dcterms:W3CDTF">2025-01-15T04:52:21Z</dcterms:modified>
</cp:coreProperties>
</file>